
<file path=[Content_Types].xml><?xml version="1.0" encoding="utf-8"?>
<Types xmlns="http://schemas.openxmlformats.org/package/2006/content-types">
  <Default Extension="doc" ContentType="application/msword"/>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76" r:id="rId5"/>
    <p:sldId id="277" r:id="rId6"/>
    <p:sldId id="278" r:id="rId7"/>
    <p:sldId id="279" r:id="rId8"/>
    <p:sldId id="280" r:id="rId9"/>
    <p:sldId id="281" r:id="rId10"/>
    <p:sldId id="272" r:id="rId11"/>
    <p:sldId id="283" r:id="rId12"/>
    <p:sldId id="284" r:id="rId13"/>
    <p:sldId id="285" r:id="rId14"/>
    <p:sldId id="286" r:id="rId15"/>
    <p:sldId id="287" r:id="rId16"/>
    <p:sldId id="288" r:id="rId17"/>
    <p:sldId id="289" r:id="rId18"/>
    <p:sldId id="290" r:id="rId19"/>
    <p:sldId id="282" r:id="rId20"/>
    <p:sldId id="291" r:id="rId21"/>
    <p:sldId id="292" r:id="rId22"/>
    <p:sldId id="293" r:id="rId23"/>
    <p:sldId id="294" r:id="rId24"/>
    <p:sldId id="295" r:id="rId25"/>
    <p:sldId id="296" r:id="rId26"/>
  </p:sldIdLst>
  <p:sldSz cx="12192000" cy="6858000"/>
  <p:notesSz cx="6858000" cy="9144000"/>
  <p:custDataLst>
    <p:tags r:id="rId2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7881D3-417E-062C-2520-3027BEC92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3A2FA6-329F-4A35-843F-7C8C53134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AD8A31-1874-433C-B550-5953F382E8C5}" type="datetimeFigureOut">
              <a:rPr lang="fr-FR" smtClean="0"/>
              <a:t>04/02/2024</a:t>
            </a:fld>
            <a:endParaRPr lang="fr-FR"/>
          </a:p>
        </p:txBody>
      </p:sp>
      <p:sp>
        <p:nvSpPr>
          <p:cNvPr id="4" name="Espace réservé du pied de page 3">
            <a:extLst>
              <a:ext uri="{FF2B5EF4-FFF2-40B4-BE49-F238E27FC236}">
                <a16:creationId xmlns:a16="http://schemas.microsoft.com/office/drawing/2014/main" id="{BCFE7B4F-0F77-B26B-A858-C102C33DB4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08AC93-AE8C-B633-9CF5-AD8A7AA6B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04BC0A-5573-4696-B5BF-21DCC4B856D6}" type="slidenum">
              <a:rPr lang="fr-FR" smtClean="0"/>
              <a:t>‹N°›</a:t>
            </a:fld>
            <a:endParaRPr lang="fr-FR"/>
          </a:p>
        </p:txBody>
      </p:sp>
    </p:spTree>
    <p:extLst>
      <p:ext uri="{BB962C8B-B14F-4D97-AF65-F5344CB8AC3E}">
        <p14:creationId xmlns:p14="http://schemas.microsoft.com/office/powerpoint/2010/main" val="60889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D01A0-FDE7-4DDA-8D96-4651D8C372EB}" type="datetimeFigureOut">
              <a:rPr lang="fr-FR" smtClean="0"/>
              <a:t>04/02/2024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BEA13-4631-46F0-AA89-C167AE8DC1F1}" type="slidenum">
              <a:rPr lang="fr-FR" smtClean="0"/>
              <a:t>‹N°›</a:t>
            </a:fld>
            <a:endParaRPr lang="fr-FR"/>
          </a:p>
        </p:txBody>
      </p:sp>
    </p:spTree>
    <p:extLst>
      <p:ext uri="{BB962C8B-B14F-4D97-AF65-F5344CB8AC3E}">
        <p14:creationId xmlns:p14="http://schemas.microsoft.com/office/powerpoint/2010/main" val="124125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a:t>
            </a:fld>
            <a:endParaRPr lang="fr-FR"/>
          </a:p>
        </p:txBody>
      </p:sp>
    </p:spTree>
    <p:extLst>
      <p:ext uri="{BB962C8B-B14F-4D97-AF65-F5344CB8AC3E}">
        <p14:creationId xmlns:p14="http://schemas.microsoft.com/office/powerpoint/2010/main" val="198601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10</a:t>
            </a:fld>
            <a:endParaRPr lang="fr-FR"/>
          </a:p>
        </p:txBody>
      </p:sp>
    </p:spTree>
    <p:extLst>
      <p:ext uri="{BB962C8B-B14F-4D97-AF65-F5344CB8AC3E}">
        <p14:creationId xmlns:p14="http://schemas.microsoft.com/office/powerpoint/2010/main" val="193243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8B16-A6DF-6FDC-3EDB-34142A31C2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745346-19AE-0CF8-398A-5818B19FCB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337FB7-E186-4875-335A-015A2482886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0AA98CA-E131-0B43-BDCA-87E9B34BC421}"/>
              </a:ext>
            </a:extLst>
          </p:cNvPr>
          <p:cNvSpPr>
            <a:spLocks noGrp="1"/>
          </p:cNvSpPr>
          <p:nvPr>
            <p:ph type="sldNum" sz="quarter" idx="5"/>
          </p:nvPr>
        </p:nvSpPr>
        <p:spPr/>
        <p:txBody>
          <a:bodyPr/>
          <a:lstStyle/>
          <a:p>
            <a:fld id="{7EDBEA13-4631-46F0-AA89-C167AE8DC1F1}" type="slidenum">
              <a:rPr lang="fr-FR" smtClean="0"/>
              <a:t>11</a:t>
            </a:fld>
            <a:endParaRPr lang="fr-FR"/>
          </a:p>
        </p:txBody>
      </p:sp>
    </p:spTree>
    <p:extLst>
      <p:ext uri="{BB962C8B-B14F-4D97-AF65-F5344CB8AC3E}">
        <p14:creationId xmlns:p14="http://schemas.microsoft.com/office/powerpoint/2010/main" val="326328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7A0C-CF98-FB95-2B8A-CCE379745D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BB4EC7-50B2-8E85-AB7D-CF4CCF573D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FABB2F-63A8-E06F-1CC8-FA6224F0669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67DB905-04AA-9C6F-9C04-ED11C94C0642}"/>
              </a:ext>
            </a:extLst>
          </p:cNvPr>
          <p:cNvSpPr>
            <a:spLocks noGrp="1"/>
          </p:cNvSpPr>
          <p:nvPr>
            <p:ph type="sldNum" sz="quarter" idx="5"/>
          </p:nvPr>
        </p:nvSpPr>
        <p:spPr/>
        <p:txBody>
          <a:bodyPr/>
          <a:lstStyle/>
          <a:p>
            <a:fld id="{7EDBEA13-4631-46F0-AA89-C167AE8DC1F1}" type="slidenum">
              <a:rPr lang="fr-FR" smtClean="0"/>
              <a:t>12</a:t>
            </a:fld>
            <a:endParaRPr lang="fr-FR"/>
          </a:p>
        </p:txBody>
      </p:sp>
    </p:spTree>
    <p:extLst>
      <p:ext uri="{BB962C8B-B14F-4D97-AF65-F5344CB8AC3E}">
        <p14:creationId xmlns:p14="http://schemas.microsoft.com/office/powerpoint/2010/main" val="152764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7192-4D39-63A6-3B34-689D8AF612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28A494-3E89-F170-E098-4400ABCF97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DA5434-45C3-0C2F-BD66-88B1852B6B0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C9D2E2B-6E26-5BDD-23EB-B76BF17B0F43}"/>
              </a:ext>
            </a:extLst>
          </p:cNvPr>
          <p:cNvSpPr>
            <a:spLocks noGrp="1"/>
          </p:cNvSpPr>
          <p:nvPr>
            <p:ph type="sldNum" sz="quarter" idx="5"/>
          </p:nvPr>
        </p:nvSpPr>
        <p:spPr/>
        <p:txBody>
          <a:bodyPr/>
          <a:lstStyle/>
          <a:p>
            <a:fld id="{7EDBEA13-4631-46F0-AA89-C167AE8DC1F1}" type="slidenum">
              <a:rPr lang="fr-FR" smtClean="0"/>
              <a:t>13</a:t>
            </a:fld>
            <a:endParaRPr lang="fr-FR"/>
          </a:p>
        </p:txBody>
      </p:sp>
    </p:spTree>
    <p:extLst>
      <p:ext uri="{BB962C8B-B14F-4D97-AF65-F5344CB8AC3E}">
        <p14:creationId xmlns:p14="http://schemas.microsoft.com/office/powerpoint/2010/main" val="295254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A6C0-D2FD-708A-BC5B-BDC6E88611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89078D-C877-3585-D562-F3D45196ED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6ABD4B-267E-8226-A5E7-91F3EC24956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9F7175-B0A8-AB0B-86FB-FE36AD9A950A}"/>
              </a:ext>
            </a:extLst>
          </p:cNvPr>
          <p:cNvSpPr>
            <a:spLocks noGrp="1"/>
          </p:cNvSpPr>
          <p:nvPr>
            <p:ph type="sldNum" sz="quarter" idx="5"/>
          </p:nvPr>
        </p:nvSpPr>
        <p:spPr/>
        <p:txBody>
          <a:bodyPr/>
          <a:lstStyle/>
          <a:p>
            <a:fld id="{7EDBEA13-4631-46F0-AA89-C167AE8DC1F1}" type="slidenum">
              <a:rPr lang="fr-FR" smtClean="0"/>
              <a:t>14</a:t>
            </a:fld>
            <a:endParaRPr lang="fr-FR"/>
          </a:p>
        </p:txBody>
      </p:sp>
    </p:spTree>
    <p:extLst>
      <p:ext uri="{BB962C8B-B14F-4D97-AF65-F5344CB8AC3E}">
        <p14:creationId xmlns:p14="http://schemas.microsoft.com/office/powerpoint/2010/main" val="39379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37AE-2ACE-B2CA-DCEE-1CF8CFA1CA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63643A-AF1F-2967-0CA5-80709EFA1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3574ED-E401-E63D-5F25-AF9F83EF0F1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16C621A-CDA9-C9DA-40D2-83F917B85ECB}"/>
              </a:ext>
            </a:extLst>
          </p:cNvPr>
          <p:cNvSpPr>
            <a:spLocks noGrp="1"/>
          </p:cNvSpPr>
          <p:nvPr>
            <p:ph type="sldNum" sz="quarter" idx="5"/>
          </p:nvPr>
        </p:nvSpPr>
        <p:spPr/>
        <p:txBody>
          <a:bodyPr/>
          <a:lstStyle/>
          <a:p>
            <a:fld id="{7EDBEA13-4631-46F0-AA89-C167AE8DC1F1}" type="slidenum">
              <a:rPr lang="fr-FR" smtClean="0"/>
              <a:t>15</a:t>
            </a:fld>
            <a:endParaRPr lang="fr-FR"/>
          </a:p>
        </p:txBody>
      </p:sp>
    </p:spTree>
    <p:extLst>
      <p:ext uri="{BB962C8B-B14F-4D97-AF65-F5344CB8AC3E}">
        <p14:creationId xmlns:p14="http://schemas.microsoft.com/office/powerpoint/2010/main" val="172083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7C45-1DA7-5861-EDE6-1FB016D89A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A80FC1-90FF-8DD3-A0AA-2E77EA285F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025AE2-4FB4-1042-2342-66A379D2B85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FD1BF42-E77E-E9D9-C8A9-E47BE5F83B21}"/>
              </a:ext>
            </a:extLst>
          </p:cNvPr>
          <p:cNvSpPr>
            <a:spLocks noGrp="1"/>
          </p:cNvSpPr>
          <p:nvPr>
            <p:ph type="sldNum" sz="quarter" idx="5"/>
          </p:nvPr>
        </p:nvSpPr>
        <p:spPr/>
        <p:txBody>
          <a:bodyPr/>
          <a:lstStyle/>
          <a:p>
            <a:fld id="{7EDBEA13-4631-46F0-AA89-C167AE8DC1F1}" type="slidenum">
              <a:rPr lang="fr-FR" smtClean="0"/>
              <a:t>16</a:t>
            </a:fld>
            <a:endParaRPr lang="fr-FR"/>
          </a:p>
        </p:txBody>
      </p:sp>
    </p:spTree>
    <p:extLst>
      <p:ext uri="{BB962C8B-B14F-4D97-AF65-F5344CB8AC3E}">
        <p14:creationId xmlns:p14="http://schemas.microsoft.com/office/powerpoint/2010/main" val="402377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42689-69A2-FAAD-35E2-5ADFC15B7C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E0846D-5A20-F51E-6836-B0D175DD62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1DA04C-9404-F266-3999-CD6646AEE29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1F1A521-5960-AA7D-3115-B8F1D5EA6E00}"/>
              </a:ext>
            </a:extLst>
          </p:cNvPr>
          <p:cNvSpPr>
            <a:spLocks noGrp="1"/>
          </p:cNvSpPr>
          <p:nvPr>
            <p:ph type="sldNum" sz="quarter" idx="5"/>
          </p:nvPr>
        </p:nvSpPr>
        <p:spPr/>
        <p:txBody>
          <a:bodyPr/>
          <a:lstStyle/>
          <a:p>
            <a:fld id="{7EDBEA13-4631-46F0-AA89-C167AE8DC1F1}" type="slidenum">
              <a:rPr lang="fr-FR" smtClean="0"/>
              <a:t>17</a:t>
            </a:fld>
            <a:endParaRPr lang="fr-FR"/>
          </a:p>
        </p:txBody>
      </p:sp>
    </p:spTree>
    <p:extLst>
      <p:ext uri="{BB962C8B-B14F-4D97-AF65-F5344CB8AC3E}">
        <p14:creationId xmlns:p14="http://schemas.microsoft.com/office/powerpoint/2010/main" val="181208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692B-A7B7-B548-7F88-488E53EB5A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C85F78-A267-0F62-948E-D9B3BEA01E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CC7C9D-5002-4B5A-833C-B85615F3CF3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98D510A-712F-8450-7552-968873CE1A5E}"/>
              </a:ext>
            </a:extLst>
          </p:cNvPr>
          <p:cNvSpPr>
            <a:spLocks noGrp="1"/>
          </p:cNvSpPr>
          <p:nvPr>
            <p:ph type="sldNum" sz="quarter" idx="5"/>
          </p:nvPr>
        </p:nvSpPr>
        <p:spPr/>
        <p:txBody>
          <a:bodyPr/>
          <a:lstStyle/>
          <a:p>
            <a:fld id="{7EDBEA13-4631-46F0-AA89-C167AE8DC1F1}" type="slidenum">
              <a:rPr lang="fr-FR" smtClean="0"/>
              <a:t>18</a:t>
            </a:fld>
            <a:endParaRPr lang="fr-FR"/>
          </a:p>
        </p:txBody>
      </p:sp>
    </p:spTree>
    <p:extLst>
      <p:ext uri="{BB962C8B-B14F-4D97-AF65-F5344CB8AC3E}">
        <p14:creationId xmlns:p14="http://schemas.microsoft.com/office/powerpoint/2010/main" val="2152374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A505-8824-BEB2-3701-B72A5F21EF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DEE23E-76F7-808A-FC1A-6F68C63A70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93C3D5-95F0-8591-A8AE-6A7B392F9BE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11B4190-A881-3F80-D63D-1B595AAA4290}"/>
              </a:ext>
            </a:extLst>
          </p:cNvPr>
          <p:cNvSpPr>
            <a:spLocks noGrp="1"/>
          </p:cNvSpPr>
          <p:nvPr>
            <p:ph type="sldNum" sz="quarter" idx="5"/>
          </p:nvPr>
        </p:nvSpPr>
        <p:spPr/>
        <p:txBody>
          <a:bodyPr/>
          <a:lstStyle/>
          <a:p>
            <a:fld id="{7EDBEA13-4631-46F0-AA89-C167AE8DC1F1}" type="slidenum">
              <a:rPr lang="fr-FR" smtClean="0"/>
              <a:t>19</a:t>
            </a:fld>
            <a:endParaRPr lang="fr-FR"/>
          </a:p>
        </p:txBody>
      </p:sp>
    </p:spTree>
    <p:extLst>
      <p:ext uri="{BB962C8B-B14F-4D97-AF65-F5344CB8AC3E}">
        <p14:creationId xmlns:p14="http://schemas.microsoft.com/office/powerpoint/2010/main" val="80764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a:t>
            </a:fld>
            <a:endParaRPr lang="fr-FR"/>
          </a:p>
        </p:txBody>
      </p:sp>
    </p:spTree>
    <p:extLst>
      <p:ext uri="{BB962C8B-B14F-4D97-AF65-F5344CB8AC3E}">
        <p14:creationId xmlns:p14="http://schemas.microsoft.com/office/powerpoint/2010/main" val="382923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41FE5-EBCF-6CA0-B259-6B4515BB98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57ADEB-65BB-5F47-F91C-F6A28C04B8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77AD81-FF21-1DBF-E727-EE540D0E7DA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ED81724-C16B-A10C-AA2C-E2342B79B0EE}"/>
              </a:ext>
            </a:extLst>
          </p:cNvPr>
          <p:cNvSpPr>
            <a:spLocks noGrp="1"/>
          </p:cNvSpPr>
          <p:nvPr>
            <p:ph type="sldNum" sz="quarter" idx="5"/>
          </p:nvPr>
        </p:nvSpPr>
        <p:spPr/>
        <p:txBody>
          <a:bodyPr/>
          <a:lstStyle/>
          <a:p>
            <a:fld id="{7EDBEA13-4631-46F0-AA89-C167AE8DC1F1}" type="slidenum">
              <a:rPr lang="fr-FR" smtClean="0"/>
              <a:t>20</a:t>
            </a:fld>
            <a:endParaRPr lang="fr-FR"/>
          </a:p>
        </p:txBody>
      </p:sp>
    </p:spTree>
    <p:extLst>
      <p:ext uri="{BB962C8B-B14F-4D97-AF65-F5344CB8AC3E}">
        <p14:creationId xmlns:p14="http://schemas.microsoft.com/office/powerpoint/2010/main" val="669934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F25A-BC76-87D4-FF44-57CE1294E7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0458FC-A4B1-4C07-1569-FB3E0E6231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7CFC11-7B89-CDA8-3449-4EFC1E21A74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F07367-25C5-3A29-CD3F-A0BD24812093}"/>
              </a:ext>
            </a:extLst>
          </p:cNvPr>
          <p:cNvSpPr>
            <a:spLocks noGrp="1"/>
          </p:cNvSpPr>
          <p:nvPr>
            <p:ph type="sldNum" sz="quarter" idx="5"/>
          </p:nvPr>
        </p:nvSpPr>
        <p:spPr/>
        <p:txBody>
          <a:bodyPr/>
          <a:lstStyle/>
          <a:p>
            <a:fld id="{7EDBEA13-4631-46F0-AA89-C167AE8DC1F1}" type="slidenum">
              <a:rPr lang="fr-FR" smtClean="0"/>
              <a:t>21</a:t>
            </a:fld>
            <a:endParaRPr lang="fr-FR"/>
          </a:p>
        </p:txBody>
      </p:sp>
    </p:spTree>
    <p:extLst>
      <p:ext uri="{BB962C8B-B14F-4D97-AF65-F5344CB8AC3E}">
        <p14:creationId xmlns:p14="http://schemas.microsoft.com/office/powerpoint/2010/main" val="165276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DEBA-8529-6B5C-604E-977A3EB918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9C91CA-B18A-C7B2-26DE-5FA27140B9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2B7413-B3E1-48D1-EDF9-70A64BF335C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33F7F7E-F310-2EE9-8641-71A9A970FC05}"/>
              </a:ext>
            </a:extLst>
          </p:cNvPr>
          <p:cNvSpPr>
            <a:spLocks noGrp="1"/>
          </p:cNvSpPr>
          <p:nvPr>
            <p:ph type="sldNum" sz="quarter" idx="5"/>
          </p:nvPr>
        </p:nvSpPr>
        <p:spPr/>
        <p:txBody>
          <a:bodyPr/>
          <a:lstStyle/>
          <a:p>
            <a:fld id="{7EDBEA13-4631-46F0-AA89-C167AE8DC1F1}" type="slidenum">
              <a:rPr lang="fr-FR" smtClean="0"/>
              <a:t>22</a:t>
            </a:fld>
            <a:endParaRPr lang="fr-FR"/>
          </a:p>
        </p:txBody>
      </p:sp>
    </p:spTree>
    <p:extLst>
      <p:ext uri="{BB962C8B-B14F-4D97-AF65-F5344CB8AC3E}">
        <p14:creationId xmlns:p14="http://schemas.microsoft.com/office/powerpoint/2010/main" val="283201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B421-CB01-3E95-B07B-EC997258F6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E23E7B-6A57-524D-B46A-69A45FF07B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F26015-FC5A-A972-1F9D-AF96536A56F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F54F32D-92C8-C796-91B9-22CD9F4B080D}"/>
              </a:ext>
            </a:extLst>
          </p:cNvPr>
          <p:cNvSpPr>
            <a:spLocks noGrp="1"/>
          </p:cNvSpPr>
          <p:nvPr>
            <p:ph type="sldNum" sz="quarter" idx="5"/>
          </p:nvPr>
        </p:nvSpPr>
        <p:spPr/>
        <p:txBody>
          <a:bodyPr/>
          <a:lstStyle/>
          <a:p>
            <a:fld id="{7EDBEA13-4631-46F0-AA89-C167AE8DC1F1}" type="slidenum">
              <a:rPr lang="fr-FR" smtClean="0"/>
              <a:t>23</a:t>
            </a:fld>
            <a:endParaRPr lang="fr-FR"/>
          </a:p>
        </p:txBody>
      </p:sp>
    </p:spTree>
    <p:extLst>
      <p:ext uri="{BB962C8B-B14F-4D97-AF65-F5344CB8AC3E}">
        <p14:creationId xmlns:p14="http://schemas.microsoft.com/office/powerpoint/2010/main" val="137989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66AB8-416F-E23D-C846-96ECF275B4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D31AD8-FB71-0AA5-65B3-338B7114E0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42668E3-CFE0-D8B1-1825-036C0855D8E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915E080-B6DE-51DD-3441-70C23FE76B24}"/>
              </a:ext>
            </a:extLst>
          </p:cNvPr>
          <p:cNvSpPr>
            <a:spLocks noGrp="1"/>
          </p:cNvSpPr>
          <p:nvPr>
            <p:ph type="sldNum" sz="quarter" idx="5"/>
          </p:nvPr>
        </p:nvSpPr>
        <p:spPr/>
        <p:txBody>
          <a:bodyPr/>
          <a:lstStyle/>
          <a:p>
            <a:fld id="{7EDBEA13-4631-46F0-AA89-C167AE8DC1F1}" type="slidenum">
              <a:rPr lang="fr-FR" smtClean="0"/>
              <a:t>24</a:t>
            </a:fld>
            <a:endParaRPr lang="fr-FR"/>
          </a:p>
        </p:txBody>
      </p:sp>
    </p:spTree>
    <p:extLst>
      <p:ext uri="{BB962C8B-B14F-4D97-AF65-F5344CB8AC3E}">
        <p14:creationId xmlns:p14="http://schemas.microsoft.com/office/powerpoint/2010/main" val="2918224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AB7E3-C3C8-DF88-A946-9EEDC64EA0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655C3B-74E0-01BF-5EC8-2C74305276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FB8F30-F6F2-0D44-DC97-5EF3E7C39F2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289FEE9-8C10-9783-A44F-1F8E6F7467BC}"/>
              </a:ext>
            </a:extLst>
          </p:cNvPr>
          <p:cNvSpPr>
            <a:spLocks noGrp="1"/>
          </p:cNvSpPr>
          <p:nvPr>
            <p:ph type="sldNum" sz="quarter" idx="5"/>
          </p:nvPr>
        </p:nvSpPr>
        <p:spPr/>
        <p:txBody>
          <a:bodyPr/>
          <a:lstStyle/>
          <a:p>
            <a:fld id="{7EDBEA13-4631-46F0-AA89-C167AE8DC1F1}" type="slidenum">
              <a:rPr lang="fr-FR" smtClean="0"/>
              <a:t>25</a:t>
            </a:fld>
            <a:endParaRPr lang="fr-FR"/>
          </a:p>
        </p:txBody>
      </p:sp>
    </p:spTree>
    <p:extLst>
      <p:ext uri="{BB962C8B-B14F-4D97-AF65-F5344CB8AC3E}">
        <p14:creationId xmlns:p14="http://schemas.microsoft.com/office/powerpoint/2010/main" val="101404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3</a:t>
            </a:fld>
            <a:endParaRPr lang="fr-FR"/>
          </a:p>
        </p:txBody>
      </p:sp>
    </p:spTree>
    <p:extLst>
      <p:ext uri="{BB962C8B-B14F-4D97-AF65-F5344CB8AC3E}">
        <p14:creationId xmlns:p14="http://schemas.microsoft.com/office/powerpoint/2010/main" val="401452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4</a:t>
            </a:fld>
            <a:endParaRPr lang="fr-FR"/>
          </a:p>
        </p:txBody>
      </p:sp>
    </p:spTree>
    <p:extLst>
      <p:ext uri="{BB962C8B-B14F-4D97-AF65-F5344CB8AC3E}">
        <p14:creationId xmlns:p14="http://schemas.microsoft.com/office/powerpoint/2010/main" val="74886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5</a:t>
            </a:fld>
            <a:endParaRPr lang="fr-FR"/>
          </a:p>
        </p:txBody>
      </p:sp>
    </p:spTree>
    <p:extLst>
      <p:ext uri="{BB962C8B-B14F-4D97-AF65-F5344CB8AC3E}">
        <p14:creationId xmlns:p14="http://schemas.microsoft.com/office/powerpoint/2010/main" val="194341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6</a:t>
            </a:fld>
            <a:endParaRPr lang="fr-FR"/>
          </a:p>
        </p:txBody>
      </p:sp>
    </p:spTree>
    <p:extLst>
      <p:ext uri="{BB962C8B-B14F-4D97-AF65-F5344CB8AC3E}">
        <p14:creationId xmlns:p14="http://schemas.microsoft.com/office/powerpoint/2010/main" val="197241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7</a:t>
            </a:fld>
            <a:endParaRPr lang="fr-FR"/>
          </a:p>
        </p:txBody>
      </p:sp>
    </p:spTree>
    <p:extLst>
      <p:ext uri="{BB962C8B-B14F-4D97-AF65-F5344CB8AC3E}">
        <p14:creationId xmlns:p14="http://schemas.microsoft.com/office/powerpoint/2010/main" val="310465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8</a:t>
            </a:fld>
            <a:endParaRPr lang="fr-FR"/>
          </a:p>
        </p:txBody>
      </p:sp>
    </p:spTree>
    <p:extLst>
      <p:ext uri="{BB962C8B-B14F-4D97-AF65-F5344CB8AC3E}">
        <p14:creationId xmlns:p14="http://schemas.microsoft.com/office/powerpoint/2010/main" val="341375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9</a:t>
            </a:fld>
            <a:endParaRPr lang="fr-FR"/>
          </a:p>
        </p:txBody>
      </p:sp>
    </p:spTree>
    <p:extLst>
      <p:ext uri="{BB962C8B-B14F-4D97-AF65-F5344CB8AC3E}">
        <p14:creationId xmlns:p14="http://schemas.microsoft.com/office/powerpoint/2010/main" val="1321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72ABE-E470-9C94-B9F9-7553A89DD6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74534-19DD-FC5D-C97F-C70DACB37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8F315E2-70CE-089F-B364-560A041EBB57}"/>
              </a:ext>
            </a:extLst>
          </p:cNvPr>
          <p:cNvSpPr>
            <a:spLocks noGrp="1"/>
          </p:cNvSpPr>
          <p:nvPr>
            <p:ph type="dt" sz="half" idx="10"/>
          </p:nvPr>
        </p:nvSpPr>
        <p:spPr/>
        <p:txBody>
          <a:bodyPr/>
          <a:lstStyle/>
          <a:p>
            <a:fld id="{45C3E7C7-8CDB-47B6-8AF0-68F82BCBCD7A}" type="datetime1">
              <a:rPr lang="fr-FR" smtClean="0"/>
              <a:t>04/02/2024</a:t>
            </a:fld>
            <a:endParaRPr lang="fr-FR"/>
          </a:p>
        </p:txBody>
      </p:sp>
      <p:sp>
        <p:nvSpPr>
          <p:cNvPr id="5" name="Espace réservé du pied de page 4">
            <a:extLst>
              <a:ext uri="{FF2B5EF4-FFF2-40B4-BE49-F238E27FC236}">
                <a16:creationId xmlns:a16="http://schemas.microsoft.com/office/drawing/2014/main" id="{B81A25E5-23DE-6455-8D45-5B39A020BEF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B19BD9FB-22ED-8C71-51AB-7EF687B43C1E}"/>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2538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B55AA-C162-30EB-8786-A4E66FC07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F5F1D-F93C-BA23-A43C-56BD2FEC0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496C0A-4A5B-ED7E-4963-37ED28AB0076}"/>
              </a:ext>
            </a:extLst>
          </p:cNvPr>
          <p:cNvSpPr>
            <a:spLocks noGrp="1"/>
          </p:cNvSpPr>
          <p:nvPr>
            <p:ph type="dt" sz="half" idx="10"/>
          </p:nvPr>
        </p:nvSpPr>
        <p:spPr/>
        <p:txBody>
          <a:bodyPr/>
          <a:lstStyle/>
          <a:p>
            <a:fld id="{73F91597-8E66-4311-9429-E3CA9A055309}" type="datetime1">
              <a:rPr lang="fr-FR" smtClean="0"/>
              <a:t>04/02/2024</a:t>
            </a:fld>
            <a:endParaRPr lang="fr-FR"/>
          </a:p>
        </p:txBody>
      </p:sp>
      <p:sp>
        <p:nvSpPr>
          <p:cNvPr id="5" name="Espace réservé du pied de page 4">
            <a:extLst>
              <a:ext uri="{FF2B5EF4-FFF2-40B4-BE49-F238E27FC236}">
                <a16:creationId xmlns:a16="http://schemas.microsoft.com/office/drawing/2014/main" id="{21DCF62B-1648-36C5-4B10-24A29F2BD928}"/>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361E71E7-830B-ADAD-6477-4BB0CE753B29}"/>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60284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2789DD-5604-F448-31D0-064010A4D11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B1AFD2-D04D-071E-5F8B-325E9F80E9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BE996C-B5BA-C499-6D9F-83C0A2D0DDEB}"/>
              </a:ext>
            </a:extLst>
          </p:cNvPr>
          <p:cNvSpPr>
            <a:spLocks noGrp="1"/>
          </p:cNvSpPr>
          <p:nvPr>
            <p:ph type="dt" sz="half" idx="10"/>
          </p:nvPr>
        </p:nvSpPr>
        <p:spPr/>
        <p:txBody>
          <a:bodyPr/>
          <a:lstStyle/>
          <a:p>
            <a:fld id="{0A5F9806-A944-441D-AF39-41097264B507}" type="datetime1">
              <a:rPr lang="fr-FR" smtClean="0"/>
              <a:t>04/02/2024</a:t>
            </a:fld>
            <a:endParaRPr lang="fr-FR"/>
          </a:p>
        </p:txBody>
      </p:sp>
      <p:sp>
        <p:nvSpPr>
          <p:cNvPr id="5" name="Espace réservé du pied de page 4">
            <a:extLst>
              <a:ext uri="{FF2B5EF4-FFF2-40B4-BE49-F238E27FC236}">
                <a16:creationId xmlns:a16="http://schemas.microsoft.com/office/drawing/2014/main" id="{BC395AC7-9CFB-6E28-284E-01C7383906B6}"/>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1231EE02-D6F3-A2FF-85DF-BF04C4EF076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031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0FAA-43BE-3903-6020-68EFD250CE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358784-EDB9-75C0-B16A-46C3F2218B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5D9D3F-FE02-95AA-F7B9-E761F4AC194A}"/>
              </a:ext>
            </a:extLst>
          </p:cNvPr>
          <p:cNvSpPr>
            <a:spLocks noGrp="1"/>
          </p:cNvSpPr>
          <p:nvPr>
            <p:ph type="dt" sz="half" idx="10"/>
          </p:nvPr>
        </p:nvSpPr>
        <p:spPr/>
        <p:txBody>
          <a:bodyPr/>
          <a:lstStyle/>
          <a:p>
            <a:fld id="{9609ABAF-DEEB-4024-BBBA-6E58EEE85083}" type="datetime1">
              <a:rPr lang="fr-FR" smtClean="0"/>
              <a:t>04/02/2024</a:t>
            </a:fld>
            <a:endParaRPr lang="fr-FR"/>
          </a:p>
        </p:txBody>
      </p:sp>
      <p:sp>
        <p:nvSpPr>
          <p:cNvPr id="5" name="Espace réservé du pied de page 4">
            <a:extLst>
              <a:ext uri="{FF2B5EF4-FFF2-40B4-BE49-F238E27FC236}">
                <a16:creationId xmlns:a16="http://schemas.microsoft.com/office/drawing/2014/main" id="{7D15B408-08AA-0D27-05E5-FBAD9EA6A2FE}"/>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5981120D-AEBE-8BA4-788F-A7075A334980}"/>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0500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8EFE7-A31F-BCD5-6A4C-6AD4EC2764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10B580-F2A9-68A0-9485-8F8D2E22C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F9039B-525C-73B3-A03B-2720E82F05D3}"/>
              </a:ext>
            </a:extLst>
          </p:cNvPr>
          <p:cNvSpPr>
            <a:spLocks noGrp="1"/>
          </p:cNvSpPr>
          <p:nvPr>
            <p:ph type="dt" sz="half" idx="10"/>
          </p:nvPr>
        </p:nvSpPr>
        <p:spPr/>
        <p:txBody>
          <a:bodyPr/>
          <a:lstStyle/>
          <a:p>
            <a:fld id="{DC3C482B-890A-4CEC-95AD-5CAB5D7CC20D}" type="datetime1">
              <a:rPr lang="fr-FR" smtClean="0"/>
              <a:t>04/02/2024</a:t>
            </a:fld>
            <a:endParaRPr lang="fr-FR"/>
          </a:p>
        </p:txBody>
      </p:sp>
      <p:sp>
        <p:nvSpPr>
          <p:cNvPr id="5" name="Espace réservé du pied de page 4">
            <a:extLst>
              <a:ext uri="{FF2B5EF4-FFF2-40B4-BE49-F238E27FC236}">
                <a16:creationId xmlns:a16="http://schemas.microsoft.com/office/drawing/2014/main" id="{4DE6F326-62A1-A8F8-82FB-9D14EEF4E6C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E963910F-0F87-98F5-C8EE-D191C71FB09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09060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086A5-DE6B-4842-813D-EE288CE2F9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63F4D4-0635-0CBE-8C87-77731320F0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80C61D-32EB-33D9-CE79-905C919D88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0368DF-FC31-6EDA-5BA1-F95AC7E44B7C}"/>
              </a:ext>
            </a:extLst>
          </p:cNvPr>
          <p:cNvSpPr>
            <a:spLocks noGrp="1"/>
          </p:cNvSpPr>
          <p:nvPr>
            <p:ph type="dt" sz="half" idx="10"/>
          </p:nvPr>
        </p:nvSpPr>
        <p:spPr/>
        <p:txBody>
          <a:bodyPr/>
          <a:lstStyle/>
          <a:p>
            <a:fld id="{1C3BB31B-154F-4892-A01D-A58651BA35B3}" type="datetime1">
              <a:rPr lang="fr-FR" smtClean="0"/>
              <a:t>04/02/2024</a:t>
            </a:fld>
            <a:endParaRPr lang="fr-FR"/>
          </a:p>
        </p:txBody>
      </p:sp>
      <p:sp>
        <p:nvSpPr>
          <p:cNvPr id="6" name="Espace réservé du pied de page 5">
            <a:extLst>
              <a:ext uri="{FF2B5EF4-FFF2-40B4-BE49-F238E27FC236}">
                <a16:creationId xmlns:a16="http://schemas.microsoft.com/office/drawing/2014/main" id="{A8FADEAD-A4E3-6FDD-59F1-8F9887CE6ABE}"/>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5EE913B7-724E-80C2-1E01-D8806266FCE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6120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43551-E3F6-AA97-73B4-1FF9F5D382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02513B-D8E6-9C44-3762-2B5DE8541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DC3566-3E9A-24FD-8B46-4E2E531A0D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4FEFD8-2742-2189-9464-59BB04877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0050D-143B-12A4-6618-008A14C0E6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339AF0-9AC3-1EAD-7F32-C291C8D7AD8E}"/>
              </a:ext>
            </a:extLst>
          </p:cNvPr>
          <p:cNvSpPr>
            <a:spLocks noGrp="1"/>
          </p:cNvSpPr>
          <p:nvPr>
            <p:ph type="dt" sz="half" idx="10"/>
          </p:nvPr>
        </p:nvSpPr>
        <p:spPr/>
        <p:txBody>
          <a:bodyPr/>
          <a:lstStyle/>
          <a:p>
            <a:fld id="{79C2B8C1-7DAD-4625-B938-85B0503E8869}" type="datetime1">
              <a:rPr lang="fr-FR" smtClean="0"/>
              <a:t>04/02/2024</a:t>
            </a:fld>
            <a:endParaRPr lang="fr-FR"/>
          </a:p>
        </p:txBody>
      </p:sp>
      <p:sp>
        <p:nvSpPr>
          <p:cNvPr id="8" name="Espace réservé du pied de page 7">
            <a:extLst>
              <a:ext uri="{FF2B5EF4-FFF2-40B4-BE49-F238E27FC236}">
                <a16:creationId xmlns:a16="http://schemas.microsoft.com/office/drawing/2014/main" id="{CED2762A-89ED-79FE-50DB-8D260DDA5976}"/>
              </a:ext>
            </a:extLst>
          </p:cNvPr>
          <p:cNvSpPr>
            <a:spLocks noGrp="1"/>
          </p:cNvSpPr>
          <p:nvPr>
            <p:ph type="ftr" sz="quarter" idx="11"/>
          </p:nvPr>
        </p:nvSpPr>
        <p:spPr/>
        <p:txBody>
          <a:bodyPr/>
          <a:lstStyle/>
          <a:p>
            <a:r>
              <a:rPr lang="fr-FR"/>
              <a:t>Prof-TC</a:t>
            </a:r>
          </a:p>
        </p:txBody>
      </p:sp>
      <p:sp>
        <p:nvSpPr>
          <p:cNvPr id="9" name="Espace réservé du numéro de diapositive 8">
            <a:extLst>
              <a:ext uri="{FF2B5EF4-FFF2-40B4-BE49-F238E27FC236}">
                <a16:creationId xmlns:a16="http://schemas.microsoft.com/office/drawing/2014/main" id="{34CC2562-8499-0226-3F9A-1AF17B70BCA3}"/>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81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391B9-DB16-A4C9-490A-A38389EC09D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8D9A0E-E6EF-57CE-0E07-EC3ABFCD15C0}"/>
              </a:ext>
            </a:extLst>
          </p:cNvPr>
          <p:cNvSpPr>
            <a:spLocks noGrp="1"/>
          </p:cNvSpPr>
          <p:nvPr>
            <p:ph type="dt" sz="half" idx="10"/>
          </p:nvPr>
        </p:nvSpPr>
        <p:spPr/>
        <p:txBody>
          <a:bodyPr/>
          <a:lstStyle/>
          <a:p>
            <a:fld id="{BDC9F27F-88A4-4731-9F2F-977E9F8E745A}" type="datetime1">
              <a:rPr lang="fr-FR" smtClean="0"/>
              <a:t>04/02/2024</a:t>
            </a:fld>
            <a:endParaRPr lang="fr-FR"/>
          </a:p>
        </p:txBody>
      </p:sp>
      <p:sp>
        <p:nvSpPr>
          <p:cNvPr id="4" name="Espace réservé du pied de page 3">
            <a:extLst>
              <a:ext uri="{FF2B5EF4-FFF2-40B4-BE49-F238E27FC236}">
                <a16:creationId xmlns:a16="http://schemas.microsoft.com/office/drawing/2014/main" id="{079096F4-2EA0-5D5B-0B71-EF877AD5925D}"/>
              </a:ext>
            </a:extLst>
          </p:cNvPr>
          <p:cNvSpPr>
            <a:spLocks noGrp="1"/>
          </p:cNvSpPr>
          <p:nvPr>
            <p:ph type="ftr" sz="quarter" idx="11"/>
          </p:nvPr>
        </p:nvSpPr>
        <p:spPr/>
        <p:txBody>
          <a:bodyPr/>
          <a:lstStyle/>
          <a:p>
            <a:r>
              <a:rPr lang="fr-FR"/>
              <a:t>Prof-TC</a:t>
            </a:r>
          </a:p>
        </p:txBody>
      </p:sp>
      <p:sp>
        <p:nvSpPr>
          <p:cNvPr id="5" name="Espace réservé du numéro de diapositive 4">
            <a:extLst>
              <a:ext uri="{FF2B5EF4-FFF2-40B4-BE49-F238E27FC236}">
                <a16:creationId xmlns:a16="http://schemas.microsoft.com/office/drawing/2014/main" id="{A11D3648-7CF3-B592-4AA3-B9BD3F9F984C}"/>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56444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F34267-7130-8A7F-8D95-BBEA1A435663}"/>
              </a:ext>
            </a:extLst>
          </p:cNvPr>
          <p:cNvSpPr>
            <a:spLocks noGrp="1"/>
          </p:cNvSpPr>
          <p:nvPr>
            <p:ph type="dt" sz="half" idx="10"/>
          </p:nvPr>
        </p:nvSpPr>
        <p:spPr/>
        <p:txBody>
          <a:bodyPr/>
          <a:lstStyle/>
          <a:p>
            <a:fld id="{0A74A163-A1CE-4ACD-968D-64AD5C962EA8}" type="datetime1">
              <a:rPr lang="fr-FR" smtClean="0"/>
              <a:t>04/02/2024</a:t>
            </a:fld>
            <a:endParaRPr lang="fr-FR"/>
          </a:p>
        </p:txBody>
      </p:sp>
      <p:sp>
        <p:nvSpPr>
          <p:cNvPr id="3" name="Espace réservé du pied de page 2">
            <a:extLst>
              <a:ext uri="{FF2B5EF4-FFF2-40B4-BE49-F238E27FC236}">
                <a16:creationId xmlns:a16="http://schemas.microsoft.com/office/drawing/2014/main" id="{D35FC692-3556-1CF1-5D28-CD8F4A0F5947}"/>
              </a:ext>
            </a:extLst>
          </p:cNvPr>
          <p:cNvSpPr>
            <a:spLocks noGrp="1"/>
          </p:cNvSpPr>
          <p:nvPr>
            <p:ph type="ftr" sz="quarter" idx="11"/>
          </p:nvPr>
        </p:nvSpPr>
        <p:spPr/>
        <p:txBody>
          <a:bodyPr/>
          <a:lstStyle/>
          <a:p>
            <a:r>
              <a:rPr lang="fr-FR"/>
              <a:t>Prof-TC</a:t>
            </a:r>
          </a:p>
        </p:txBody>
      </p:sp>
      <p:sp>
        <p:nvSpPr>
          <p:cNvPr id="4" name="Espace réservé du numéro de diapositive 3">
            <a:extLst>
              <a:ext uri="{FF2B5EF4-FFF2-40B4-BE49-F238E27FC236}">
                <a16:creationId xmlns:a16="http://schemas.microsoft.com/office/drawing/2014/main" id="{A9ABD4AF-F079-4F49-4148-2EA91733C76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3039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2B905-A09E-781A-2299-6BDCDC9EE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F94CB5-C607-8761-0E34-79EEC547C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A34FA9-CF9F-0586-5C73-F009CDD48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6EEF48-77D3-BC67-31DD-A62E4671C259}"/>
              </a:ext>
            </a:extLst>
          </p:cNvPr>
          <p:cNvSpPr>
            <a:spLocks noGrp="1"/>
          </p:cNvSpPr>
          <p:nvPr>
            <p:ph type="dt" sz="half" idx="10"/>
          </p:nvPr>
        </p:nvSpPr>
        <p:spPr/>
        <p:txBody>
          <a:bodyPr/>
          <a:lstStyle/>
          <a:p>
            <a:fld id="{F3813511-ACE1-43CF-9D14-1F45F9B6D5A1}" type="datetime1">
              <a:rPr lang="fr-FR" smtClean="0"/>
              <a:t>04/02/2024</a:t>
            </a:fld>
            <a:endParaRPr lang="fr-FR"/>
          </a:p>
        </p:txBody>
      </p:sp>
      <p:sp>
        <p:nvSpPr>
          <p:cNvPr id="6" name="Espace réservé du pied de page 5">
            <a:extLst>
              <a:ext uri="{FF2B5EF4-FFF2-40B4-BE49-F238E27FC236}">
                <a16:creationId xmlns:a16="http://schemas.microsoft.com/office/drawing/2014/main" id="{F78B7F94-0E26-CC71-3CF9-EDB7E6072859}"/>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84FF3B34-9313-A83C-A266-5DA4082A4C08}"/>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314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58F7-EF31-4023-D772-BADE84D737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38A7E0-EA4A-D499-FA1F-76D8BF62C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A40188-C727-5CF7-2B48-09F3D9C50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D568E-E019-B6E4-B0ED-8D8246C1B1D4}"/>
              </a:ext>
            </a:extLst>
          </p:cNvPr>
          <p:cNvSpPr>
            <a:spLocks noGrp="1"/>
          </p:cNvSpPr>
          <p:nvPr>
            <p:ph type="dt" sz="half" idx="10"/>
          </p:nvPr>
        </p:nvSpPr>
        <p:spPr/>
        <p:txBody>
          <a:bodyPr/>
          <a:lstStyle/>
          <a:p>
            <a:fld id="{4362D16D-4815-4603-A21A-37F7ADF86A35}" type="datetime1">
              <a:rPr lang="fr-FR" smtClean="0"/>
              <a:t>04/02/2024</a:t>
            </a:fld>
            <a:endParaRPr lang="fr-FR"/>
          </a:p>
        </p:txBody>
      </p:sp>
      <p:sp>
        <p:nvSpPr>
          <p:cNvPr id="6" name="Espace réservé du pied de page 5">
            <a:extLst>
              <a:ext uri="{FF2B5EF4-FFF2-40B4-BE49-F238E27FC236}">
                <a16:creationId xmlns:a16="http://schemas.microsoft.com/office/drawing/2014/main" id="{8F0CB262-F9C8-4281-D327-3529678DD3F4}"/>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F571F80B-FB8E-9D02-1F03-8980C848A9FA}"/>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40213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D8928DC-7F99-2333-C24C-AC6D6C819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73E1A2-5A7A-7F73-436D-A348A9783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D7A78D-D1E5-A6FC-8D2D-3A499115A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0C8E0-EBE6-4139-A885-B48C2CC6E427}" type="datetime1">
              <a:rPr lang="fr-FR" smtClean="0"/>
              <a:t>04/02/2024</a:t>
            </a:fld>
            <a:endParaRPr lang="fr-FR"/>
          </a:p>
        </p:txBody>
      </p:sp>
      <p:sp>
        <p:nvSpPr>
          <p:cNvPr id="5" name="Espace réservé du pied de page 4">
            <a:extLst>
              <a:ext uri="{FF2B5EF4-FFF2-40B4-BE49-F238E27FC236}">
                <a16:creationId xmlns:a16="http://schemas.microsoft.com/office/drawing/2014/main" id="{726624AB-EC8D-095B-957C-AA8F9A456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Prof-TC</a:t>
            </a:r>
          </a:p>
        </p:txBody>
      </p:sp>
      <p:sp>
        <p:nvSpPr>
          <p:cNvPr id="6" name="Espace réservé du numéro de diapositive 5">
            <a:extLst>
              <a:ext uri="{FF2B5EF4-FFF2-40B4-BE49-F238E27FC236}">
                <a16:creationId xmlns:a16="http://schemas.microsoft.com/office/drawing/2014/main" id="{46BD2755-3549-4236-8922-DCDFC7497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5A3E-F755-4605-8D2D-1C7CC6632459}" type="slidenum">
              <a:rPr lang="fr-FR" smtClean="0"/>
              <a:t>‹N°›</a:t>
            </a:fld>
            <a:endParaRPr lang="fr-FR"/>
          </a:p>
        </p:txBody>
      </p:sp>
    </p:spTree>
    <p:extLst>
      <p:ext uri="{BB962C8B-B14F-4D97-AF65-F5344CB8AC3E}">
        <p14:creationId xmlns:p14="http://schemas.microsoft.com/office/powerpoint/2010/main" val="39331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prof-tc.fr/Lycee/file/Seconde/Physique/Ondes/Animations/Caract%C3%A9ristiques%20d%20une%20onde%20p%C3%A9riodique%20sinusoidale.swf" TargetMode="Externa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prof-tc.fr/Lycee/file/Seconde/Physique/Ondes/Animations/Mesures%20avec%20des%20ultrasons.sw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www.prof-tc.fr/Lycee/file/Seconde/Physique/Ondes/Animations/Acoustique%20musicale.swf" TargetMode="External"/><Relationship Id="rId4" Type="http://schemas.openxmlformats.org/officeDocument/2006/relationships/hyperlink" Target="http://www.prof-tc.fr/Lycee/file/Seconde/Physique/Ondes/Animations/Construire%20un%20signal%20%C3%A0%20partir%20de%20ses%20harmoniques.sw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www.google.fr/url?sa=i&amp;rct=j&amp;q=&amp;esrc=s&amp;source=images&amp;cd=&amp;cad=rja&amp;uact=8&amp;ved=0ahUKEwj-1v7-mInVAhVEfxoKHWD1CdsQjRwIBw&amp;url=http://reverberationsonore.hol.es/&amp;psig=AFQjCNEGPGCH1QEcQ3vLHbDYWfobWaqG_w&amp;ust=150013620409971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image" Target="../media/image6.wmf"/><Relationship Id="rId18" Type="http://schemas.openxmlformats.org/officeDocument/2006/relationships/image" Target="../media/image9.gif"/><Relationship Id="rId3" Type="http://schemas.openxmlformats.org/officeDocument/2006/relationships/image" Target="../media/image1.png"/><Relationship Id="rId7" Type="http://schemas.openxmlformats.org/officeDocument/2006/relationships/image" Target="../media/image3.emf"/><Relationship Id="rId12" Type="http://schemas.openxmlformats.org/officeDocument/2006/relationships/oleObject" Target="../embeddings/Microsoft_Word_97_-_2003_Document4.doc"/><Relationship Id="rId17" Type="http://schemas.openxmlformats.org/officeDocument/2006/relationships/image" Target="../media/image8.wmf"/><Relationship Id="rId2" Type="http://schemas.openxmlformats.org/officeDocument/2006/relationships/notesSlide" Target="../notesSlides/notesSlide3.xml"/><Relationship Id="rId16" Type="http://schemas.openxmlformats.org/officeDocument/2006/relationships/oleObject" Target="../embeddings/Microsoft_Word_97_-_2003_Document6.doc"/><Relationship Id="rId20" Type="http://schemas.openxmlformats.org/officeDocument/2006/relationships/hyperlink" Target="http://www.prof-tc.fr/Lycee/file/Seconde/Physique/Ondes/Animations/La%20propagation%20du%20son.swf" TargetMode="External"/><Relationship Id="rId1" Type="http://schemas.openxmlformats.org/officeDocument/2006/relationships/slideLayout" Target="../slideLayouts/slideLayout1.xml"/><Relationship Id="rId6" Type="http://schemas.openxmlformats.org/officeDocument/2006/relationships/oleObject" Target="../embeddings/Microsoft_Word_97_-_2003_Document1.doc"/><Relationship Id="rId11" Type="http://schemas.openxmlformats.org/officeDocument/2006/relationships/image" Target="../media/image5.wmf"/><Relationship Id="rId5" Type="http://schemas.openxmlformats.org/officeDocument/2006/relationships/image" Target="../media/image2.emf"/><Relationship Id="rId15" Type="http://schemas.openxmlformats.org/officeDocument/2006/relationships/image" Target="../media/image7.wmf"/><Relationship Id="rId10" Type="http://schemas.openxmlformats.org/officeDocument/2006/relationships/oleObject" Target="../embeddings/Microsoft_Word_97_-_2003_Document3.doc"/><Relationship Id="rId19" Type="http://schemas.openxmlformats.org/officeDocument/2006/relationships/hyperlink" Target="http://www.prof-tc.fr/Lycee/file/Seconde/Physique/Ondes/Animations/Propagation%20d%20une%20onde%20sonore%20plane.swf" TargetMode="External"/><Relationship Id="rId4" Type="http://schemas.openxmlformats.org/officeDocument/2006/relationships/oleObject" Target="../embeddings/Microsoft_Word_97_-_2003_Document.doc"/><Relationship Id="rId9" Type="http://schemas.openxmlformats.org/officeDocument/2006/relationships/image" Target="../media/image4.emf"/><Relationship Id="rId14" Type="http://schemas.openxmlformats.org/officeDocument/2006/relationships/oleObject" Target="../embeddings/Microsoft_Word_97_-_2003_Document5.doc"/></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prof-tc.fr/Lycee/file/Seconde/Physique/Ondes/Animations/Fonctionnement%20de%20l%20oreille.sw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prof-tc.fr/Lycee/file/Seconde/Physique/Ondes/Animations/C%C3%A9l%C3%A9rit%C3%A9%20des%20ultrasons.sw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algn="ctr"/>
            <a:r>
              <a:rPr lang="fr-FR" sz="3600" b="1" dirty="0">
                <a:solidFill>
                  <a:srgbClr val="FF0000"/>
                </a:solidFill>
                <a:latin typeface="Comic Sans MS" panose="030F0702030302020204" pitchFamily="66" charset="0"/>
                <a:ea typeface="Calibri" panose="020F0502020204030204" pitchFamily="34" charset="0"/>
                <a:cs typeface="Arial" panose="020B0604020202020204" pitchFamily="34" charset="0"/>
              </a:rPr>
              <a:t>EMISSION ET PERCEPTION D’UN SON</a:t>
            </a:r>
            <a:endParaRPr lang="fr-FR" sz="3600" dirty="0"/>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algn="ctr"/>
            <a:r>
              <a:rPr lang="fr-FR" sz="28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Physique Chimie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Seconde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www.prof-tc.fr</a:t>
            </a:r>
            <a:endParaRPr lang="fr-FR" sz="2800" dirty="0">
              <a:solidFill>
                <a:srgbClr val="0070C0"/>
              </a:solidFill>
            </a:endParaRPr>
          </a:p>
        </p:txBody>
      </p:sp>
    </p:spTree>
    <p:extLst>
      <p:ext uri="{BB962C8B-B14F-4D97-AF65-F5344CB8AC3E}">
        <p14:creationId xmlns:p14="http://schemas.microsoft.com/office/powerpoint/2010/main" val="240277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5" name="ZoneTexte 4">
            <a:extLst>
              <a:ext uri="{FF2B5EF4-FFF2-40B4-BE49-F238E27FC236}">
                <a16:creationId xmlns:a16="http://schemas.microsoft.com/office/drawing/2014/main" id="{882255C5-76F5-122C-FDB5-EED3A29196DD}"/>
              </a:ext>
            </a:extLst>
          </p:cNvPr>
          <p:cNvSpPr txBox="1"/>
          <p:nvPr/>
        </p:nvSpPr>
        <p:spPr>
          <a:xfrm>
            <a:off x="-1464" y="0"/>
            <a:ext cx="12192000" cy="93019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longueur d’onde </a:t>
            </a:r>
            <a:r>
              <a:rPr lang="fr-FR" sz="2800" b="1"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la distance parcourue par l’onde ayant une célérité V pendant une période.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175CEC47-8DF4-95B0-D8B0-87C5E5A09BBF}"/>
              </a:ext>
            </a:extLst>
          </p:cNvPr>
          <p:cNvSpPr txBox="1"/>
          <p:nvPr/>
        </p:nvSpPr>
        <p:spPr>
          <a:xfrm>
            <a:off x="0" y="935663"/>
            <a:ext cx="12190536" cy="913776"/>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progressive sinusoïdale présente une double périodicité, spatiale (définie par la longueur d'onde </a:t>
            </a:r>
            <a:r>
              <a:rPr lang="fr-FR" sz="2800" b="1" dirty="0">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l</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et temporelle (définie par la période 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au 9">
            <a:extLst>
              <a:ext uri="{FF2B5EF4-FFF2-40B4-BE49-F238E27FC236}">
                <a16:creationId xmlns:a16="http://schemas.microsoft.com/office/drawing/2014/main" id="{812AB3E3-86DD-2D51-F237-00943D22644B}"/>
              </a:ext>
            </a:extLst>
          </p:cNvPr>
          <p:cNvGraphicFramePr>
            <a:graphicFrameLocks noGrp="1"/>
          </p:cNvGraphicFramePr>
          <p:nvPr>
            <p:extLst>
              <p:ext uri="{D42A27DB-BD31-4B8C-83A1-F6EECF244321}">
                <p14:modId xmlns:p14="http://schemas.microsoft.com/office/powerpoint/2010/main" val="2109334803"/>
              </p:ext>
            </p:extLst>
          </p:nvPr>
        </p:nvGraphicFramePr>
        <p:xfrm>
          <a:off x="2579695" y="1929856"/>
          <a:ext cx="7029681" cy="1421194"/>
        </p:xfrm>
        <a:graphic>
          <a:graphicData uri="http://schemas.openxmlformats.org/drawingml/2006/table">
            <a:tbl>
              <a:tblPr firstRow="1" firstCol="1" lastRow="1" lastCol="1" bandRow="1" bandCol="1">
                <a:tableStyleId>{5C22544A-7EE6-4342-B048-85BDC9FD1C3A}</a:tableStyleId>
              </a:tblPr>
              <a:tblGrid>
                <a:gridCol w="2116218">
                  <a:extLst>
                    <a:ext uri="{9D8B030D-6E8A-4147-A177-3AD203B41FA5}">
                      <a16:colId xmlns:a16="http://schemas.microsoft.com/office/drawing/2014/main" val="2330623407"/>
                    </a:ext>
                  </a:extLst>
                </a:gridCol>
                <a:gridCol w="4913463">
                  <a:extLst>
                    <a:ext uri="{9D8B030D-6E8A-4147-A177-3AD203B41FA5}">
                      <a16:colId xmlns:a16="http://schemas.microsoft.com/office/drawing/2014/main" val="557541708"/>
                    </a:ext>
                  </a:extLst>
                </a:gridCol>
              </a:tblGrid>
              <a:tr h="0">
                <a:tc>
                  <a:txBody>
                    <a:bodyPr/>
                    <a:lstStyle/>
                    <a:p>
                      <a:pPr algn="ctr">
                        <a:lnSpc>
                          <a:spcPct val="107000"/>
                        </a:lnSpc>
                        <a:spcAft>
                          <a:spcPts val="800"/>
                        </a:spcAft>
                      </a:pPr>
                      <a:r>
                        <a:rPr lang="fr-FR" sz="3200" dirty="0">
                          <a:solidFill>
                            <a:srgbClr val="0070C0"/>
                          </a:solidFill>
                          <a:effectLst/>
                          <a:latin typeface="Symbol" panose="05050102010706020507" pitchFamily="18" charset="2"/>
                        </a:rPr>
                        <a:t>l</a:t>
                      </a:r>
                      <a:r>
                        <a:rPr lang="fr-FR" sz="2400" dirty="0">
                          <a:solidFill>
                            <a:srgbClr val="0070C0"/>
                          </a:solidFill>
                          <a:effectLst/>
                          <a:latin typeface="Comic Sans MS" panose="030F0702030302020204" pitchFamily="66" charset="0"/>
                        </a:rPr>
                        <a:t> = V.T</a:t>
                      </a:r>
                      <a:endParaRPr lang="fr-FR" sz="24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0070C0"/>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tabLst>
                          <a:tab pos="329565" algn="l"/>
                        </a:tabLst>
                      </a:pPr>
                      <a:r>
                        <a:rPr lang="fr-FR" sz="2800" dirty="0">
                          <a:solidFill>
                            <a:srgbClr val="0070C0"/>
                          </a:solidFill>
                          <a:effectLst/>
                          <a:latin typeface="Symbol" panose="05050102010706020507" pitchFamily="18" charset="2"/>
                        </a:rPr>
                        <a:t>l</a:t>
                      </a:r>
                      <a:r>
                        <a:rPr lang="fr-FR" sz="2400" dirty="0">
                          <a:solidFill>
                            <a:srgbClr val="0070C0"/>
                          </a:solidFill>
                          <a:effectLst/>
                          <a:latin typeface="Comic Sans MS" panose="030F0702030302020204" pitchFamily="66" charset="0"/>
                        </a:rPr>
                        <a:t>:	 Longueur d'onde (m)</a:t>
                      </a:r>
                    </a:p>
                    <a:p>
                      <a:pPr algn="just">
                        <a:lnSpc>
                          <a:spcPct val="107000"/>
                        </a:lnSpc>
                        <a:spcAft>
                          <a:spcPts val="800"/>
                        </a:spcAft>
                        <a:tabLst>
                          <a:tab pos="329565" algn="l"/>
                        </a:tabLst>
                      </a:pPr>
                      <a:r>
                        <a:rPr lang="fr-FR" sz="2400" dirty="0">
                          <a:solidFill>
                            <a:srgbClr val="0070C0"/>
                          </a:solidFill>
                          <a:effectLst/>
                          <a:latin typeface="Comic Sans MS" panose="030F0702030302020204" pitchFamily="66" charset="0"/>
                        </a:rPr>
                        <a:t>V: Célérité de l'onde (m.s</a:t>
                      </a:r>
                      <a:r>
                        <a:rPr lang="fr-FR" sz="2400" baseline="30000" dirty="0">
                          <a:solidFill>
                            <a:srgbClr val="0070C0"/>
                          </a:solidFill>
                          <a:effectLst/>
                          <a:latin typeface="Comic Sans MS" panose="030F0702030302020204" pitchFamily="66" charset="0"/>
                        </a:rPr>
                        <a:t>-1</a:t>
                      </a:r>
                      <a:r>
                        <a:rPr lang="fr-FR" sz="2400" dirty="0">
                          <a:solidFill>
                            <a:srgbClr val="0070C0"/>
                          </a:solidFill>
                          <a:effectLst/>
                          <a:latin typeface="Comic Sans MS" panose="030F0702030302020204" pitchFamily="66" charset="0"/>
                        </a:rPr>
                        <a:t>)</a:t>
                      </a:r>
                    </a:p>
                    <a:p>
                      <a:pPr algn="just">
                        <a:lnSpc>
                          <a:spcPct val="107000"/>
                        </a:lnSpc>
                        <a:spcAft>
                          <a:spcPts val="800"/>
                        </a:spcAft>
                        <a:tabLst>
                          <a:tab pos="329565" algn="l"/>
                        </a:tabLst>
                      </a:pPr>
                      <a:r>
                        <a:rPr lang="fr-FR" sz="2400" dirty="0">
                          <a:solidFill>
                            <a:srgbClr val="0070C0"/>
                          </a:solidFill>
                          <a:effectLst/>
                          <a:latin typeface="Comic Sans MS" panose="030F0702030302020204" pitchFamily="66" charset="0"/>
                        </a:rPr>
                        <a:t>T: Période (s)</a:t>
                      </a:r>
                      <a:endParaRPr lang="fr-FR" sz="24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30414"/>
                  </a:ext>
                </a:extLst>
              </a:tr>
            </a:tbl>
          </a:graphicData>
        </a:graphic>
      </p:graphicFrame>
      <p:pic>
        <p:nvPicPr>
          <p:cNvPr id="363" name="Image 362">
            <a:extLst>
              <a:ext uri="{FF2B5EF4-FFF2-40B4-BE49-F238E27FC236}">
                <a16:creationId xmlns:a16="http://schemas.microsoft.com/office/drawing/2014/main" id="{6C98A317-3E70-9706-17ED-F5D33116AD28}"/>
              </a:ext>
            </a:extLst>
          </p:cNvPr>
          <p:cNvPicPr>
            <a:picLocks noChangeAspect="1"/>
          </p:cNvPicPr>
          <p:nvPr/>
        </p:nvPicPr>
        <p:blipFill>
          <a:blip r:embed="rId3"/>
          <a:stretch>
            <a:fillRect/>
          </a:stretch>
        </p:blipFill>
        <p:spPr>
          <a:xfrm>
            <a:off x="89393" y="3730682"/>
            <a:ext cx="6619138" cy="2615887"/>
          </a:xfrm>
          <a:prstGeom prst="rect">
            <a:avLst/>
          </a:prstGeom>
        </p:spPr>
      </p:pic>
      <p:pic>
        <p:nvPicPr>
          <p:cNvPr id="364" name="Image 363">
            <a:extLst>
              <a:ext uri="{FF2B5EF4-FFF2-40B4-BE49-F238E27FC236}">
                <a16:creationId xmlns:a16="http://schemas.microsoft.com/office/drawing/2014/main" id="{7AB81235-96AE-2B3E-D398-3CBC63243509}"/>
              </a:ext>
            </a:extLst>
          </p:cNvPr>
          <p:cNvPicPr>
            <a:picLocks noChangeAspect="1"/>
          </p:cNvPicPr>
          <p:nvPr/>
        </p:nvPicPr>
        <p:blipFill>
          <a:blip r:embed="rId4"/>
          <a:stretch>
            <a:fillRect/>
          </a:stretch>
        </p:blipFill>
        <p:spPr>
          <a:xfrm>
            <a:off x="5571398" y="3755497"/>
            <a:ext cx="6619138" cy="2566259"/>
          </a:xfrm>
          <a:prstGeom prst="rect">
            <a:avLst/>
          </a:prstGeom>
        </p:spPr>
      </p:pic>
      <p:sp>
        <p:nvSpPr>
          <p:cNvPr id="365" name="Étoile : 5 branches 364">
            <a:hlinkClick r:id="rId5"/>
            <a:extLst>
              <a:ext uri="{FF2B5EF4-FFF2-40B4-BE49-F238E27FC236}">
                <a16:creationId xmlns:a16="http://schemas.microsoft.com/office/drawing/2014/main" id="{1DC2AD96-38A4-4DDE-83F0-E777257580D8}"/>
              </a:ext>
            </a:extLst>
          </p:cNvPr>
          <p:cNvSpPr/>
          <p:nvPr/>
        </p:nvSpPr>
        <p:spPr>
          <a:xfrm>
            <a:off x="11248667" y="5916131"/>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145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78795F77-85BB-86C7-BBD3-91953E5FC3CF}"/>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B78A104-E3E8-829B-F010-99CC70B0805B}"/>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5E13E7BB-F60C-4BF1-5C2E-822DA8BA74D3}"/>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Son et Ultra-Son</a:t>
            </a:r>
            <a:endParaRPr lang="fr-FR" sz="3200" dirty="0"/>
          </a:p>
        </p:txBody>
      </p:sp>
      <p:pic>
        <p:nvPicPr>
          <p:cNvPr id="5" name="il_fi">
            <a:extLst>
              <a:ext uri="{FF2B5EF4-FFF2-40B4-BE49-F238E27FC236}">
                <a16:creationId xmlns:a16="http://schemas.microsoft.com/office/drawing/2014/main" id="{72562F46-1382-48F7-D77C-97919117A1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966" y="780269"/>
            <a:ext cx="4714288" cy="3527962"/>
          </a:xfrm>
          <a:prstGeom prst="rect">
            <a:avLst/>
          </a:prstGeom>
          <a:noFill/>
          <a:ln>
            <a:noFill/>
          </a:ln>
        </p:spPr>
      </p:pic>
      <p:sp>
        <p:nvSpPr>
          <p:cNvPr id="7" name="ZoneTexte 6">
            <a:extLst>
              <a:ext uri="{FF2B5EF4-FFF2-40B4-BE49-F238E27FC236}">
                <a16:creationId xmlns:a16="http://schemas.microsoft.com/office/drawing/2014/main" id="{68C155B6-137D-5AEC-B4F5-1F2CFD5C6E5E}"/>
              </a:ext>
            </a:extLst>
          </p:cNvPr>
          <p:cNvSpPr txBox="1"/>
          <p:nvPr/>
        </p:nvSpPr>
        <p:spPr>
          <a:xfrm>
            <a:off x="-1" y="780269"/>
            <a:ext cx="7339967" cy="3416320"/>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son est un phénomène périodique de nature ondulatoire.</a:t>
            </a:r>
          </a:p>
          <a:p>
            <a:pPr algn="just"/>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vibration d'un émetteur sonore, comme celle d'un haut-parleur, engendre une suite de compressions et de dilatations de l'air qui se propage jusqu'à faire vibrer le tympan de l'oreille, ce que le cerveau interprète ensuite comme un son.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69516BB9-84A5-9F10-1EB2-6A910129600E}"/>
              </a:ext>
            </a:extLst>
          </p:cNvPr>
          <p:cNvSpPr txBox="1"/>
          <p:nvPr/>
        </p:nvSpPr>
        <p:spPr>
          <a:xfrm>
            <a:off x="-2" y="4620371"/>
            <a:ext cx="12192001" cy="1757276"/>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sonore est un phénomène périodique qui se propage par une suite de compression et de dilatations du milieu de propagation.</a:t>
            </a: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Elle nécessite un support matériel et ne se propage pas dans le vide: c'est une onde mécanique progressive.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Étoile : 5 branches 9">
            <a:hlinkClick r:id="rId4"/>
            <a:extLst>
              <a:ext uri="{FF2B5EF4-FFF2-40B4-BE49-F238E27FC236}">
                <a16:creationId xmlns:a16="http://schemas.microsoft.com/office/drawing/2014/main" id="{1BF9FBA8-082B-391C-2B53-7DBED1D869FD}"/>
              </a:ext>
            </a:extLst>
          </p:cNvPr>
          <p:cNvSpPr/>
          <p:nvPr/>
        </p:nvSpPr>
        <p:spPr>
          <a:xfrm>
            <a:off x="11112385" y="5859560"/>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234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525EA8BD-3BFB-A1C7-343C-04272BA40180}"/>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588D88B-20F7-D199-E8D7-61A198476EE0}"/>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DBAEAAED-BF87-DB17-8680-A87548753CB4}"/>
              </a:ext>
            </a:extLst>
          </p:cNvPr>
          <p:cNvSpPr txBox="1"/>
          <p:nvPr/>
        </p:nvSpPr>
        <p:spPr>
          <a:xfrm>
            <a:off x="-1464" y="52884"/>
            <a:ext cx="12192000" cy="1859868"/>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Le domaine des fréquences audibles concernant les sons se situe, selon les individus et leur âge, entre 20 et 20 000 Hz.</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Au-delà d'une fréquence de 20 000 Hz, on parle d'ultrasons.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Les sons de fréquence inférieure à 20 Hz sont appelés infrasons.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9FDA4B50-3CB3-C402-2F33-549D28229BC7}"/>
              </a:ext>
            </a:extLst>
          </p:cNvPr>
          <p:cNvPicPr>
            <a:picLocks noChangeAspect="1"/>
          </p:cNvPicPr>
          <p:nvPr/>
        </p:nvPicPr>
        <p:blipFill rotWithShape="1">
          <a:blip r:embed="rId3">
            <a:extLst>
              <a:ext uri="{28A0092B-C50C-407E-A947-70E740481C1C}">
                <a14:useLocalDpi xmlns:a14="http://schemas.microsoft.com/office/drawing/2010/main" val="0"/>
              </a:ext>
            </a:extLst>
          </a:blip>
          <a:srcRect t="42251" b="2851"/>
          <a:stretch/>
        </p:blipFill>
        <p:spPr bwMode="auto">
          <a:xfrm>
            <a:off x="0" y="2109886"/>
            <a:ext cx="12190536" cy="40714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17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BDB36354-241B-63F0-D073-311CB8D1AEE9}"/>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525E962-4486-EADC-0563-33F429CB1750}"/>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7B1D42C0-B293-3A81-D6DD-3F79CC40FC64}"/>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Analyse spectrale d’un son pur</a:t>
            </a:r>
            <a:endParaRPr lang="fr-FR" sz="3200" dirty="0"/>
          </a:p>
        </p:txBody>
      </p:sp>
      <p:pic>
        <p:nvPicPr>
          <p:cNvPr id="5" name="Image 4">
            <a:extLst>
              <a:ext uri="{FF2B5EF4-FFF2-40B4-BE49-F238E27FC236}">
                <a16:creationId xmlns:a16="http://schemas.microsoft.com/office/drawing/2014/main" id="{C1E0EFFC-699B-0717-F5CB-4CFAC99D12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432" y="581704"/>
            <a:ext cx="10279672" cy="6276296"/>
          </a:xfrm>
          <a:prstGeom prst="rect">
            <a:avLst/>
          </a:prstGeom>
          <a:noFill/>
          <a:ln>
            <a:noFill/>
          </a:ln>
        </p:spPr>
      </p:pic>
    </p:spTree>
    <p:extLst>
      <p:ext uri="{BB962C8B-B14F-4D97-AF65-F5344CB8AC3E}">
        <p14:creationId xmlns:p14="http://schemas.microsoft.com/office/powerpoint/2010/main" val="376874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29DC12B3-5F5D-2937-5EA0-D53AA321BBAF}"/>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84F2F14-D263-942F-F43A-696749CE821C}"/>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2" name="ZoneTexte 1">
            <a:extLst>
              <a:ext uri="{FF2B5EF4-FFF2-40B4-BE49-F238E27FC236}">
                <a16:creationId xmlns:a16="http://schemas.microsoft.com/office/drawing/2014/main" id="{3C289063-C7E9-C1B8-B733-A51CD7560B8D}"/>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Analyse spectrale d’un son complexe</a:t>
            </a:r>
            <a:endParaRPr lang="fr-FR" sz="3200" dirty="0"/>
          </a:p>
        </p:txBody>
      </p:sp>
      <p:pic>
        <p:nvPicPr>
          <p:cNvPr id="3" name="Image 2">
            <a:extLst>
              <a:ext uri="{FF2B5EF4-FFF2-40B4-BE49-F238E27FC236}">
                <a16:creationId xmlns:a16="http://schemas.microsoft.com/office/drawing/2014/main" id="{6C72ECE3-0D9A-07B5-C67E-548139A2AB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274" y="606422"/>
            <a:ext cx="10223988" cy="6242786"/>
          </a:xfrm>
          <a:prstGeom prst="rect">
            <a:avLst/>
          </a:prstGeom>
          <a:noFill/>
          <a:ln>
            <a:noFill/>
          </a:ln>
        </p:spPr>
      </p:pic>
    </p:spTree>
    <p:extLst>
      <p:ext uri="{BB962C8B-B14F-4D97-AF65-F5344CB8AC3E}">
        <p14:creationId xmlns:p14="http://schemas.microsoft.com/office/powerpoint/2010/main" val="85379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9CAB8187-7D48-76ED-D231-93BD7BE90B6E}"/>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0EB4D0E-8436-707F-8105-4B79EC23CF35}"/>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6EBAF8DD-B288-6E5E-636F-9D5005347BE3}"/>
              </a:ext>
            </a:extLst>
          </p:cNvPr>
          <p:cNvSpPr txBox="1"/>
          <p:nvPr/>
        </p:nvSpPr>
        <p:spPr>
          <a:xfrm>
            <a:off x="-1464" y="0"/>
            <a:ext cx="12192000"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analyse spectrale est la représentation de l'amplitude relative d'un signal en fonction de la fréquence.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C979EF48-B3DE-8FF3-8B8D-3D893FC1DD7F}"/>
              </a:ext>
            </a:extLst>
          </p:cNvPr>
          <p:cNvSpPr txBox="1"/>
          <p:nvPr/>
        </p:nvSpPr>
        <p:spPr>
          <a:xfrm>
            <a:off x="-1464" y="874600"/>
            <a:ext cx="1219346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spectre en fréquences du son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mi</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d’une guitare montre plusieurs pics de fréquences: à 659Hz, à 1,32kHz, à 198kHz et à 2,64kHz.</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9B8A5552-99F2-880F-858E-370A733D0F69}"/>
              </a:ext>
            </a:extLst>
          </p:cNvPr>
          <p:cNvSpPr txBox="1"/>
          <p:nvPr/>
        </p:nvSpPr>
        <p:spPr>
          <a:xfrm>
            <a:off x="-10256" y="4547082"/>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fréquences sont celles des harmoniques, la fréquence la plus faible,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=659Hz</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étant celle du fondamental (elle est aussi appelée hauteur du son).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9DB9D4DD-FF23-CFA3-AC26-2FB53401EA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048"/>
          <a:stretch/>
        </p:blipFill>
        <p:spPr bwMode="auto">
          <a:xfrm>
            <a:off x="12473" y="1763958"/>
            <a:ext cx="6710853" cy="2708014"/>
          </a:xfrm>
          <a:prstGeom prst="rect">
            <a:avLst/>
          </a:prstGeom>
          <a:noFill/>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725D45BD-F885-48D3-5AF6-397FC93D94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952"/>
          <a:stretch/>
        </p:blipFill>
        <p:spPr bwMode="auto">
          <a:xfrm>
            <a:off x="6732118" y="1770307"/>
            <a:ext cx="5449626" cy="2692877"/>
          </a:xfrm>
          <a:prstGeom prst="rect">
            <a:avLst/>
          </a:prstGeom>
          <a:noFill/>
          <a:ln>
            <a:noFill/>
          </a:ln>
          <a:extLst>
            <a:ext uri="{53640926-AAD7-44D8-BBD7-CCE9431645EC}">
              <a14:shadowObscured xmlns:a14="http://schemas.microsoft.com/office/drawing/2010/main"/>
            </a:ext>
          </a:extLst>
        </p:spPr>
      </p:pic>
      <p:sp>
        <p:nvSpPr>
          <p:cNvPr id="12" name="ZoneTexte 11">
            <a:extLst>
              <a:ext uri="{FF2B5EF4-FFF2-40B4-BE49-F238E27FC236}">
                <a16:creationId xmlns:a16="http://schemas.microsoft.com/office/drawing/2014/main" id="{C12993B7-9BD9-4A5B-CAEB-C5A4F0E8427F}"/>
              </a:ext>
            </a:extLst>
          </p:cNvPr>
          <p:cNvSpPr txBox="1"/>
          <p:nvPr/>
        </p:nvSpPr>
        <p:spPr>
          <a:xfrm>
            <a:off x="-10256" y="5421406"/>
            <a:ext cx="12192000" cy="142481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Toutes les fréquences </a:t>
            </a:r>
            <a:r>
              <a:rPr lang="fr-FR" sz="24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4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des harmoniques du spectre sont des multiples entiers de la fréquence du fondamental f</a:t>
            </a:r>
            <a:r>
              <a:rPr lang="fr-FR" sz="24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p>
          <a:p>
            <a:pPr algn="ctr">
              <a:lnSpc>
                <a:spcPct val="107000"/>
              </a:lnSpc>
              <a:spcAft>
                <a:spcPts val="800"/>
              </a:spcAft>
            </a:pP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n.f</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Étoile : 5 branches 12">
            <a:hlinkClick r:id="rId4"/>
            <a:extLst>
              <a:ext uri="{FF2B5EF4-FFF2-40B4-BE49-F238E27FC236}">
                <a16:creationId xmlns:a16="http://schemas.microsoft.com/office/drawing/2014/main" id="{FD0C7943-E626-1E73-6B7D-3747D7EA304E}"/>
              </a:ext>
            </a:extLst>
          </p:cNvPr>
          <p:cNvSpPr/>
          <p:nvPr/>
        </p:nvSpPr>
        <p:spPr>
          <a:xfrm>
            <a:off x="11112385" y="5859560"/>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 5 branches 13">
            <a:hlinkClick r:id="rId5"/>
            <a:extLst>
              <a:ext uri="{FF2B5EF4-FFF2-40B4-BE49-F238E27FC236}">
                <a16:creationId xmlns:a16="http://schemas.microsoft.com/office/drawing/2014/main" id="{9CB581B4-0F11-6E4C-107D-2D817FFD74E2}"/>
              </a:ext>
            </a:extLst>
          </p:cNvPr>
          <p:cNvSpPr/>
          <p:nvPr/>
        </p:nvSpPr>
        <p:spPr>
          <a:xfrm>
            <a:off x="10043026" y="5854920"/>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351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2281118B-258F-F0C5-497B-A10A1D5432F6}"/>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2C83234-F630-4D76-886F-A82DAC3A8154}"/>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9D1404F1-86ED-EA23-220D-356ECA5B2BD5}"/>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Hauteur et timbre</a:t>
            </a:r>
            <a:endParaRPr lang="fr-FR" sz="3200" dirty="0"/>
          </a:p>
        </p:txBody>
      </p:sp>
      <p:sp>
        <p:nvSpPr>
          <p:cNvPr id="6" name="ZoneTexte 5">
            <a:extLst>
              <a:ext uri="{FF2B5EF4-FFF2-40B4-BE49-F238E27FC236}">
                <a16:creationId xmlns:a16="http://schemas.microsoft.com/office/drawing/2014/main" id="{8B8A6584-54DC-12A8-F59A-C3F67A8131DE}"/>
              </a:ext>
            </a:extLst>
          </p:cNvPr>
          <p:cNvSpPr txBox="1"/>
          <p:nvPr/>
        </p:nvSpPr>
        <p:spPr>
          <a:xfrm>
            <a:off x="-1464" y="505647"/>
            <a:ext cx="12117264"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 hauteur d'un son est la fréquence du signal correspondant, appelée fréquence fondamentale ou fondamental.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E012D58C-0AF1-23F4-2D18-62E84386F359}"/>
              </a:ext>
            </a:extLst>
          </p:cNvPr>
          <p:cNvSpPr txBox="1"/>
          <p:nvPr/>
        </p:nvSpPr>
        <p:spPr>
          <a:xfrm>
            <a:off x="0" y="1347847"/>
            <a:ext cx="12192000"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Le timbre d'un son dépend de la fréquence et de l'importance, dans le spectre de fréquences, de pics appelés harmoniques.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52E8B011-DFAE-A317-131E-603D05BBF046}"/>
              </a:ext>
            </a:extLst>
          </p:cNvPr>
          <p:cNvSpPr txBox="1"/>
          <p:nvPr/>
        </p:nvSpPr>
        <p:spPr>
          <a:xfrm>
            <a:off x="-1465" y="2145054"/>
            <a:ext cx="12191999" cy="214930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même note "la</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émise par le diapason et par une corde de guitare produit des signaux de même fréquence: 440Hz.</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L'analyse spectrale de ces signaux montre que le "la</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 un spectre en fréquence constitué d'un seul pic pour le diapason et de plusieurs pics pour une corde de guitare.</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C5415EED-ECC7-9FD0-6098-F963DF2ABC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050" y="3942183"/>
            <a:ext cx="4775691" cy="2915817"/>
          </a:xfrm>
          <a:prstGeom prst="rect">
            <a:avLst/>
          </a:prstGeom>
          <a:noFill/>
          <a:ln>
            <a:noFill/>
          </a:ln>
        </p:spPr>
      </p:pic>
      <p:pic>
        <p:nvPicPr>
          <p:cNvPr id="12" name="Image 11">
            <a:extLst>
              <a:ext uri="{FF2B5EF4-FFF2-40B4-BE49-F238E27FC236}">
                <a16:creationId xmlns:a16="http://schemas.microsoft.com/office/drawing/2014/main" id="{7FA9EE70-FCAA-8B15-08FF-F5D5B59352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661" y="3942183"/>
            <a:ext cx="4775317" cy="2915817"/>
          </a:xfrm>
          <a:prstGeom prst="rect">
            <a:avLst/>
          </a:prstGeom>
          <a:noFill/>
          <a:ln>
            <a:noFill/>
          </a:ln>
        </p:spPr>
      </p:pic>
    </p:spTree>
    <p:extLst>
      <p:ext uri="{BB962C8B-B14F-4D97-AF65-F5344CB8AC3E}">
        <p14:creationId xmlns:p14="http://schemas.microsoft.com/office/powerpoint/2010/main" val="264590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C1915B72-4520-2F00-648C-23029009BF1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D48110F-5391-EC1A-4F95-FB64E277BCD0}"/>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E413E07D-7356-FB12-564E-B0FD5FCB6FB9}"/>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Niveau d’intensité sonore </a:t>
            </a:r>
            <a:endParaRPr lang="fr-FR" sz="3200" dirty="0"/>
          </a:p>
        </p:txBody>
      </p:sp>
      <p:sp>
        <p:nvSpPr>
          <p:cNvPr id="6" name="ZoneTexte 5">
            <a:extLst>
              <a:ext uri="{FF2B5EF4-FFF2-40B4-BE49-F238E27FC236}">
                <a16:creationId xmlns:a16="http://schemas.microsoft.com/office/drawing/2014/main" id="{856D65B3-3CA5-E0C9-A51A-05F58C224FCB}"/>
              </a:ext>
            </a:extLst>
          </p:cNvPr>
          <p:cNvSpPr txBox="1"/>
          <p:nvPr/>
        </p:nvSpPr>
        <p:spPr>
          <a:xfrm>
            <a:off x="-2928" y="637580"/>
            <a:ext cx="12194928"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L’intensité sonore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correspond à l’intensité du signal sonore reçu par l’oreille. Son unité est le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W.m</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L’oreille humaine perçoit des signaux sonores dont l’intensité est comprise entre une valeur minimale Io = 1,0.10</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W.m</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(seuil d’audibilité) et une valeur maximale égale à 25 </a:t>
            </a:r>
            <a:r>
              <a:rPr lang="fr-FR" sz="2400" dirty="0" err="1">
                <a:effectLst/>
                <a:latin typeface="Comic Sans MS" panose="030F0702030302020204" pitchFamily="66" charset="0"/>
                <a:ea typeface="Times New Roman" panose="02020603050405020304" pitchFamily="18" charset="0"/>
                <a:cs typeface="Times New Roman" panose="02020603050405020304" pitchFamily="18" charset="0"/>
              </a:rPr>
              <a:t>W.m</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(seuil de douleur).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D50C8F91-C859-4551-E8D8-E5618E3D7445}"/>
              </a:ext>
            </a:extLst>
          </p:cNvPr>
          <p:cNvSpPr txBox="1"/>
          <p:nvPr/>
        </p:nvSpPr>
        <p:spPr>
          <a:xfrm>
            <a:off x="0" y="2842834"/>
            <a:ext cx="8541383" cy="1077218"/>
          </a:xfrm>
          <a:prstGeom prst="rect">
            <a:avLst/>
          </a:prstGeom>
          <a:noFill/>
        </p:spPr>
        <p:txBody>
          <a:bodyPr wrap="square">
            <a:spAutoFit/>
          </a:bodyPr>
          <a:lstStyle/>
          <a:p>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Le niveau d’intensité sonore </a:t>
            </a:r>
            <a:r>
              <a:rPr lang="fr-FR" sz="32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est plus aisé à exploiter que l’intensité sonore </a:t>
            </a:r>
            <a:r>
              <a:rPr lang="fr-FR" sz="32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b="1" dirty="0">
              <a:solidFill>
                <a:srgbClr val="0070C0"/>
              </a:solidFill>
            </a:endParaRP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40ABF55A-58B2-C06D-B84A-786DFB300D9A}"/>
                  </a:ext>
                </a:extLst>
              </p:cNvPr>
              <p:cNvSpPr txBox="1"/>
              <p:nvPr/>
            </p:nvSpPr>
            <p:spPr>
              <a:xfrm>
                <a:off x="2548497" y="3789472"/>
                <a:ext cx="3444387" cy="1416991"/>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b="1"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L</m:t>
                      </m:r>
                      <m:r>
                        <m:rPr>
                          <m:nor/>
                        </m:rPr>
                        <a:rPr lang="fr-FR" sz="3200" b="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3200" b="1"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3200" b="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3200" b="1"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10</m:t>
                      </m:r>
                      <m:r>
                        <m:rPr>
                          <m:nor/>
                        </m:rPr>
                        <a:rPr lang="fr-FR" sz="3200" b="1"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3200" b="1" smtClean="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log</m:t>
                      </m:r>
                      <m:d>
                        <m:dPr>
                          <m:ctrlPr>
                            <a:rPr lang="fr-FR"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fr-FR"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32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I</m:t>
                              </m:r>
                            </m:num>
                            <m:den>
                              <m:sSub>
                                <m:sSubPr>
                                  <m:ctrlPr>
                                    <a:rPr lang="fr-FR"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32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I</m:t>
                                  </m:r>
                                </m:e>
                                <m:sub>
                                  <m:r>
                                    <m:rPr>
                                      <m:nor/>
                                    </m:rPr>
                                    <a:rPr lang="fr-FR" sz="32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m:t>0</m:t>
                                  </m:r>
                                </m:sub>
                              </m:sSub>
                            </m:den>
                          </m:f>
                        </m:e>
                      </m:d>
                    </m:oMath>
                  </m:oMathPara>
                </a14:m>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ZoneTexte 9">
                <a:extLst>
                  <a:ext uri="{FF2B5EF4-FFF2-40B4-BE49-F238E27FC236}">
                    <a16:creationId xmlns:a16="http://schemas.microsoft.com/office/drawing/2014/main" id="{40ABF55A-58B2-C06D-B84A-786DFB300D9A}"/>
                  </a:ext>
                </a:extLst>
              </p:cNvPr>
              <p:cNvSpPr txBox="1">
                <a:spLocks noRot="1" noChangeAspect="1" noMove="1" noResize="1" noEditPoints="1" noAdjustHandles="1" noChangeArrowheads="1" noChangeShapeType="1" noTextEdit="1"/>
              </p:cNvSpPr>
              <p:nvPr/>
            </p:nvSpPr>
            <p:spPr>
              <a:xfrm>
                <a:off x="2548497" y="3789472"/>
                <a:ext cx="3444387" cy="1416991"/>
              </a:xfrm>
              <a:prstGeom prst="rect">
                <a:avLst/>
              </a:prstGeom>
              <a:blipFill>
                <a:blip r:embed="rId3"/>
                <a:stretch>
                  <a:fillRect/>
                </a:stretch>
              </a:blipFill>
            </p:spPr>
            <p:txBody>
              <a:bodyPr/>
              <a:lstStyle/>
              <a:p>
                <a:r>
                  <a:rPr lang="fr-FR">
                    <a:noFill/>
                  </a:rPr>
                  <a:t> </a:t>
                </a:r>
              </a:p>
            </p:txBody>
          </p:sp>
        </mc:Fallback>
      </mc:AlternateContent>
      <p:pic>
        <p:nvPicPr>
          <p:cNvPr id="11" name="irc_mi" descr="Résultat de recherche d'images pour &quot;niveau intensité sonore&quot;">
            <a:hlinkClick r:id="rId4"/>
            <a:extLst>
              <a:ext uri="{FF2B5EF4-FFF2-40B4-BE49-F238E27FC236}">
                <a16:creationId xmlns:a16="http://schemas.microsoft.com/office/drawing/2014/main" id="{FA8A2B66-E479-5A70-18E0-7E79A2FFB6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4498" y="2526058"/>
            <a:ext cx="3444387" cy="4200926"/>
          </a:xfrm>
          <a:prstGeom prst="rect">
            <a:avLst/>
          </a:prstGeom>
          <a:noFill/>
          <a:ln>
            <a:noFill/>
          </a:ln>
        </p:spPr>
      </p:pic>
      <p:sp>
        <p:nvSpPr>
          <p:cNvPr id="13" name="ZoneTexte 12">
            <a:extLst>
              <a:ext uri="{FF2B5EF4-FFF2-40B4-BE49-F238E27FC236}">
                <a16:creationId xmlns:a16="http://schemas.microsoft.com/office/drawing/2014/main" id="{74472DA5-6D6B-27C9-49E5-6065E5886334}"/>
              </a:ext>
            </a:extLst>
          </p:cNvPr>
          <p:cNvSpPr txBox="1"/>
          <p:nvPr/>
        </p:nvSpPr>
        <p:spPr>
          <a:xfrm>
            <a:off x="-2929" y="5273713"/>
            <a:ext cx="8541383" cy="461665"/>
          </a:xfrm>
          <a:prstGeom prst="rect">
            <a:avLst/>
          </a:prstGeom>
          <a:noFill/>
        </p:spPr>
        <p:txBody>
          <a:bodyPr wrap="square">
            <a:spAutoFit/>
          </a:bodyPr>
          <a:lstStyle/>
          <a:p>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I</a:t>
            </a:r>
            <a:r>
              <a:rPr lang="fr-FR" sz="24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o</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est l’intensité au seuil d’audibilité.</a:t>
            </a:r>
            <a:endParaRPr lang="fr-FR" sz="2400" b="1" dirty="0">
              <a:solidFill>
                <a:srgbClr val="0070C0"/>
              </a:solidFill>
            </a:endParaRPr>
          </a:p>
        </p:txBody>
      </p:sp>
      <p:sp>
        <p:nvSpPr>
          <p:cNvPr id="15" name="ZoneTexte 14">
            <a:extLst>
              <a:ext uri="{FF2B5EF4-FFF2-40B4-BE49-F238E27FC236}">
                <a16:creationId xmlns:a16="http://schemas.microsoft.com/office/drawing/2014/main" id="{E04861A3-FC63-AF26-347F-21E238A66C80}"/>
              </a:ext>
            </a:extLst>
          </p:cNvPr>
          <p:cNvSpPr txBox="1"/>
          <p:nvPr/>
        </p:nvSpPr>
        <p:spPr>
          <a:xfrm>
            <a:off x="0" y="5802628"/>
            <a:ext cx="853845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niveau d'intensité sonore s’exprime en décibels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dB</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Son échelle est graduée de 0 à 140 dB environ.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00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AAB91295-18AD-E790-68EC-92E61A2B6B44}"/>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DA1DDFE-8B81-1367-AA0E-7D19F76E301A}"/>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pic>
        <p:nvPicPr>
          <p:cNvPr id="2" name="il_fi">
            <a:extLst>
              <a:ext uri="{FF2B5EF4-FFF2-40B4-BE49-F238E27FC236}">
                <a16:creationId xmlns:a16="http://schemas.microsoft.com/office/drawing/2014/main" id="{9A6F0B29-EC4A-0925-C33E-83D76E98BD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5650"/>
          </a:xfrm>
          <a:prstGeom prst="rect">
            <a:avLst/>
          </a:prstGeom>
          <a:noFill/>
          <a:ln>
            <a:noFill/>
          </a:ln>
        </p:spPr>
      </p:pic>
    </p:spTree>
    <p:extLst>
      <p:ext uri="{BB962C8B-B14F-4D97-AF65-F5344CB8AC3E}">
        <p14:creationId xmlns:p14="http://schemas.microsoft.com/office/powerpoint/2010/main" val="365282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A3338758-9826-FB49-3C84-585A62FAC3A9}"/>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6747BEB-F384-E1D2-0582-2141C4C3CD62}"/>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56284C25-7917-1D7D-8AB7-96B8E1E18543}"/>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Exercices d'application</a:t>
            </a:r>
            <a:endParaRPr lang="fr-FR" sz="3200" dirty="0"/>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6883A99E-FF07-CE40-147C-2A437A308E77}"/>
                  </a:ext>
                </a:extLst>
              </p:cNvPr>
              <p:cNvSpPr txBox="1"/>
              <p:nvPr/>
            </p:nvSpPr>
            <p:spPr>
              <a:xfrm>
                <a:off x="-1464" y="805705"/>
                <a:ext cx="12193464" cy="5593583"/>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Un signal sonore met3,0s pour parcourir 1000m dans l'air. Il parcourt 15m dans l'eau liquide en 1,0.10</a:t>
                </a:r>
                <a:r>
                  <a:rPr lang="fr-FR" sz="2400"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-2</a:t>
                </a:r>
                <a:r>
                  <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Calculer les valeurs des vitesses de propagation d'un signal sonore dans ces deux milieux, puis conclure.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Les vitesses du son dans ces deux milieux sont:</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air</m:t>
                          </m:r>
                        </m:sub>
                      </m:sSub>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d</m:t>
                          </m:r>
                        </m:num>
                        <m:den>
                          <m:r>
                            <m:rPr>
                              <m:nor/>
                            </m:rPr>
                            <a:rPr lang="fr-FR" sz="2400" i="1">
                              <a:solidFill>
                                <a:schemeClr val="tx1"/>
                              </a:solidFill>
                              <a:effectLst/>
                              <a:latin typeface="Symbol" panose="05050102010706020507" pitchFamily="18" charset="2"/>
                              <a:ea typeface="Calibri" panose="020F0502020204030204" pitchFamily="34" charset="0"/>
                              <a:cs typeface="Times New Roman" panose="02020603050405020304" pitchFamily="18" charset="0"/>
                            </a:rPr>
                            <m:t>D</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den>
                      </m:f>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1000</m:t>
                          </m:r>
                        </m:num>
                        <m:den>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3,0</m:t>
                          </m:r>
                        </m:den>
                      </m:f>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3,3.</m:t>
                      </m:r>
                      <m:sSup>
                        <m:sSup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2</m:t>
                          </m:r>
                        </m:sup>
                      </m:sSup>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sSup>
                        <m:sSup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s</m:t>
                          </m:r>
                        </m:e>
                        <m:sup>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sup>
                      </m:sSup>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eau</m:t>
                          </m:r>
                        </m:sub>
                      </m:sSub>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d</m:t>
                          </m:r>
                        </m:num>
                        <m:den>
                          <m:r>
                            <m:rPr>
                              <m:nor/>
                            </m:rPr>
                            <a:rPr lang="fr-FR" sz="2400" i="1">
                              <a:solidFill>
                                <a:schemeClr val="tx1"/>
                              </a:solidFill>
                              <a:effectLst/>
                              <a:latin typeface="Symbol" panose="05050102010706020507" pitchFamily="18" charset="2"/>
                              <a:ea typeface="Calibri" panose="020F0502020204030204" pitchFamily="34" charset="0"/>
                              <a:cs typeface="Times New Roman" panose="02020603050405020304" pitchFamily="18" charset="0"/>
                            </a:rPr>
                            <m:t>D</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den>
                      </m:f>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15</m:t>
                          </m:r>
                        </m:num>
                        <m:den>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sSup>
                            <m:sSup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1,5.</m:t>
                      </m:r>
                      <m:sSup>
                        <m:sSup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m:t>
                          </m:r>
                        </m:sup>
                      </m:sSup>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sSup>
                        <m:sSup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s</m:t>
                          </m:r>
                        </m:e>
                        <m:sup>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sup>
                      </m:sSup>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 valeur de la vitesse de propagation du signal sonore est plus importante dans l'eau que dans l'air.</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6883A99E-FF07-CE40-147C-2A437A308E77}"/>
                  </a:ext>
                </a:extLst>
              </p:cNvPr>
              <p:cNvSpPr txBox="1">
                <a:spLocks noRot="1" noChangeAspect="1" noMove="1" noResize="1" noEditPoints="1" noAdjustHandles="1" noChangeArrowheads="1" noChangeShapeType="1" noTextEdit="1"/>
              </p:cNvSpPr>
              <p:nvPr/>
            </p:nvSpPr>
            <p:spPr>
              <a:xfrm>
                <a:off x="-1464" y="805705"/>
                <a:ext cx="12193464" cy="5593583"/>
              </a:xfrm>
              <a:prstGeom prst="rect">
                <a:avLst/>
              </a:prstGeom>
              <a:blipFill>
                <a:blip r:embed="rId3"/>
                <a:stretch>
                  <a:fillRect l="-800" t="-763" r="-750" b="-1525"/>
                </a:stretch>
              </a:blipFill>
            </p:spPr>
            <p:txBody>
              <a:bodyPr/>
              <a:lstStyle/>
              <a:p>
                <a:r>
                  <a:rPr lang="fr-FR">
                    <a:noFill/>
                  </a:rPr>
                  <a:t> </a:t>
                </a:r>
              </a:p>
            </p:txBody>
          </p:sp>
        </mc:Fallback>
      </mc:AlternateContent>
    </p:spTree>
    <p:extLst>
      <p:ext uri="{BB962C8B-B14F-4D97-AF65-F5344CB8AC3E}">
        <p14:creationId xmlns:p14="http://schemas.microsoft.com/office/powerpoint/2010/main" val="404097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A92E9CA-6CC4-7EFA-AC8D-CA833CB5861E}"/>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latin typeface="Comic Sans MS" panose="030F0702030302020204" pitchFamily="66" charset="0"/>
                <a:cs typeface="Arial" panose="020B0604020202020204" pitchFamily="34" charset="0"/>
              </a:rPr>
              <a:t>Les ondes mécaniques</a:t>
            </a:r>
          </a:p>
        </p:txBody>
      </p:sp>
      <p:sp>
        <p:nvSpPr>
          <p:cNvPr id="5" name="ZoneTexte 4">
            <a:extLst>
              <a:ext uri="{FF2B5EF4-FFF2-40B4-BE49-F238E27FC236}">
                <a16:creationId xmlns:a16="http://schemas.microsoft.com/office/drawing/2014/main" id="{BE4A4322-B456-493B-FC5A-0921955B38A8}"/>
              </a:ext>
            </a:extLst>
          </p:cNvPr>
          <p:cNvSpPr txBox="1"/>
          <p:nvPr/>
        </p:nvSpPr>
        <p:spPr>
          <a:xfrm>
            <a:off x="0" y="822167"/>
            <a:ext cx="12192000" cy="5036443"/>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mécanique est la propagation d'une perturbation dans un milieu matériel (solide, liquide ou gaz).</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mécanique modifie localement et temporairement les propriétés mécaniques (vitesse, position, pression, ....) du milieu matériel.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On appelle onde mécanique le phénomène de propagation d'une perturbation dans un milieu élastique, sans transport de matière, mais avec transport d'énergie.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se propage, à partir de la source, dans toutes les directions qui lui sont offertes.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36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BEAFC1AD-4EF3-5F29-82A0-22FA80820B7D}"/>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722F371-4E36-B5FE-FCC6-5452E240CDCE}"/>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pic>
        <p:nvPicPr>
          <p:cNvPr id="2" name="Image 1">
            <a:extLst>
              <a:ext uri="{FF2B5EF4-FFF2-40B4-BE49-F238E27FC236}">
                <a16:creationId xmlns:a16="http://schemas.microsoft.com/office/drawing/2014/main" id="{6108D538-DCA8-FB95-2D73-ECE0D0CB9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731" y="1469428"/>
            <a:ext cx="6242538" cy="2278171"/>
          </a:xfrm>
          <a:prstGeom prst="rect">
            <a:avLst/>
          </a:prstGeom>
        </p:spPr>
      </p:pic>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774DDD97-03AC-F17B-EF0D-C80F8D423B5F}"/>
                  </a:ext>
                </a:extLst>
              </p:cNvPr>
              <p:cNvSpPr txBox="1"/>
              <p:nvPr/>
            </p:nvSpPr>
            <p:spPr>
              <a:xfrm>
                <a:off x="0" y="0"/>
                <a:ext cx="12193465" cy="7074373"/>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considère le graphique ci-dessous correspondant à un enregistrement sonore.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Déterminer la période temporelle T de ce signal et en déduire sa fréquence f.</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p>
              <a:p>
                <a:pPr algn="just">
                  <a:lnSpc>
                    <a:spcPct val="107000"/>
                  </a:lnSpc>
                  <a:spcAft>
                    <a:spcPts val="800"/>
                  </a:spcAft>
                </a:pPr>
                <a:endParaRPr lang="fr-FR" sz="2400"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aura d'après le graphique pour 4 périodes 4.T = 9,00 ms.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en déduit ainsi la période du signal:</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 = 2,25 ms</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 fréquence étant l'inverse de la période, on aura:</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f</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den>
                      </m:f>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2,25.</m:t>
                          </m:r>
                          <m:sSup>
                            <m:sSupPr>
                              <m:ctrl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m:t>
                              </m:r>
                            </m:sup>
                          </m:sSup>
                        </m:den>
                      </m:f>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444</m:t>
                      </m:r>
                      <m:r>
                        <m:rPr>
                          <m:nor/>
                        </m:rPr>
                        <a:rPr lang="fr-FR"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Hz</m:t>
                      </m:r>
                    </m:oMath>
                  </m:oMathPara>
                </a14:m>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ZoneTexte 4">
                <a:extLst>
                  <a:ext uri="{FF2B5EF4-FFF2-40B4-BE49-F238E27FC236}">
                    <a16:creationId xmlns:a16="http://schemas.microsoft.com/office/drawing/2014/main" id="{774DDD97-03AC-F17B-EF0D-C80F8D423B5F}"/>
                  </a:ext>
                </a:extLst>
              </p:cNvPr>
              <p:cNvSpPr txBox="1">
                <a:spLocks noRot="1" noChangeAspect="1" noMove="1" noResize="1" noEditPoints="1" noAdjustHandles="1" noChangeArrowheads="1" noChangeShapeType="1" noTextEdit="1"/>
              </p:cNvSpPr>
              <p:nvPr/>
            </p:nvSpPr>
            <p:spPr>
              <a:xfrm>
                <a:off x="0" y="0"/>
                <a:ext cx="12193465" cy="7074373"/>
              </a:xfrm>
              <a:prstGeom prst="rect">
                <a:avLst/>
              </a:prstGeom>
              <a:blipFill>
                <a:blip r:embed="rId4"/>
                <a:stretch>
                  <a:fillRect l="-750" t="-603"/>
                </a:stretch>
              </a:blipFill>
            </p:spPr>
            <p:txBody>
              <a:bodyPr/>
              <a:lstStyle/>
              <a:p>
                <a:r>
                  <a:rPr lang="fr-FR">
                    <a:noFill/>
                  </a:rPr>
                  <a:t> </a:t>
                </a:r>
              </a:p>
            </p:txBody>
          </p:sp>
        </mc:Fallback>
      </mc:AlternateContent>
    </p:spTree>
    <p:extLst>
      <p:ext uri="{BB962C8B-B14F-4D97-AF65-F5344CB8AC3E}">
        <p14:creationId xmlns:p14="http://schemas.microsoft.com/office/powerpoint/2010/main" val="3532300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12F1EB43-664A-CE92-E1B4-5BE6BB4FCC59}"/>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9E4CEF1-7B6F-9667-08EA-BDBC94C78FFC}"/>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pic>
        <p:nvPicPr>
          <p:cNvPr id="2" name="Image 1">
            <a:extLst>
              <a:ext uri="{FF2B5EF4-FFF2-40B4-BE49-F238E27FC236}">
                <a16:creationId xmlns:a16="http://schemas.microsoft.com/office/drawing/2014/main" id="{4BA0EB8B-AD0E-D23E-3A6E-DBBEEEA50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025" y="511542"/>
            <a:ext cx="4130774" cy="3163642"/>
          </a:xfrm>
          <a:prstGeom prst="rect">
            <a:avLst/>
          </a:prstGeom>
        </p:spPr>
      </p:pic>
      <p:sp>
        <p:nvSpPr>
          <p:cNvPr id="5" name="ZoneTexte 4">
            <a:extLst>
              <a:ext uri="{FF2B5EF4-FFF2-40B4-BE49-F238E27FC236}">
                <a16:creationId xmlns:a16="http://schemas.microsoft.com/office/drawing/2014/main" id="{4E1F9E1F-AD63-18C5-AEDA-1CCB8EDC6946}"/>
              </a:ext>
            </a:extLst>
          </p:cNvPr>
          <p:cNvSpPr txBox="1"/>
          <p:nvPr/>
        </p:nvSpPr>
        <p:spPr>
          <a:xfrm>
            <a:off x="-1465" y="0"/>
            <a:ext cx="7967489" cy="4212500"/>
          </a:xfrm>
          <a:prstGeom prst="rect">
            <a:avLst/>
          </a:prstGeom>
          <a:noFill/>
        </p:spPr>
        <p:txBody>
          <a:bodyPr wrap="square">
            <a:spAutoFit/>
          </a:bodyPr>
          <a:lstStyle/>
          <a:p>
            <a:pPr algn="just">
              <a:lnSpc>
                <a:spcPct val="107000"/>
              </a:lnSpc>
              <a:spcAft>
                <a:spcPts val="800"/>
              </a:spcAft>
            </a:pPr>
            <a:r>
              <a:rPr lang="fr-FR"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On considère les graphiques ci-contre correspondant à des enregistrements sonores.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Déterminer leurs périodes temporelle T et leurs fréquences f.</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En déduire quel est le son le plus haut.</a:t>
            </a:r>
          </a:p>
          <a:p>
            <a:pPr algn="just">
              <a:lnSpc>
                <a:spcPct val="107000"/>
              </a:lnSpc>
              <a:spcAft>
                <a:spcPts val="800"/>
              </a:spcAft>
            </a:pP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On aura d'après le graphique A pour 4 périodes 4.T</a:t>
            </a:r>
            <a:r>
              <a:rPr lang="fr-FR" sz="2000" i="1" baseline="-25000" dirty="0">
                <a:effectLst/>
                <a:latin typeface="Comic Sans MS" panose="030F0702030302020204" pitchFamily="66" charset="0"/>
                <a:ea typeface="Calibri" panose="020F0502020204030204" pitchFamily="34" charset="0"/>
                <a:cs typeface="Times New Roman" panose="02020603050405020304" pitchFamily="18" charset="0"/>
              </a:rPr>
              <a:t>A</a:t>
            </a: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 = 18,0 ms, soit une période de T</a:t>
            </a:r>
            <a:r>
              <a:rPr lang="fr-FR" sz="2000" i="1" baseline="-25000" dirty="0">
                <a:effectLst/>
                <a:latin typeface="Comic Sans MS" panose="030F0702030302020204" pitchFamily="66" charset="0"/>
                <a:ea typeface="Calibri" panose="020F0502020204030204" pitchFamily="34" charset="0"/>
                <a:cs typeface="Times New Roman" panose="02020603050405020304" pitchFamily="18" charset="0"/>
              </a:rPr>
              <a:t>A</a:t>
            </a: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 = 4,5 ms.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On aura d'après le graphique B pour 8 périodes 8.T</a:t>
            </a:r>
            <a:r>
              <a:rPr lang="fr-FR" sz="2000" i="1" baseline="-25000" dirty="0">
                <a:effectLst/>
                <a:latin typeface="Comic Sans MS" panose="030F0702030302020204" pitchFamily="66" charset="0"/>
                <a:ea typeface="Calibri" panose="020F0502020204030204" pitchFamily="34" charset="0"/>
                <a:cs typeface="Times New Roman" panose="02020603050405020304" pitchFamily="18" charset="0"/>
              </a:rPr>
              <a:t>B</a:t>
            </a: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 = 18,0 ms, soit une période de T</a:t>
            </a:r>
            <a:r>
              <a:rPr lang="fr-FR" sz="2000" i="1" baseline="-25000" dirty="0">
                <a:effectLst/>
                <a:latin typeface="Comic Sans MS" panose="030F0702030302020204" pitchFamily="66" charset="0"/>
                <a:ea typeface="Calibri" panose="020F0502020204030204" pitchFamily="34" charset="0"/>
                <a:cs typeface="Times New Roman" panose="02020603050405020304" pitchFamily="18" charset="0"/>
              </a:rPr>
              <a:t>A</a:t>
            </a: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 = 2,25 ms.</a:t>
            </a:r>
          </a:p>
          <a:p>
            <a:pPr algn="just">
              <a:lnSpc>
                <a:spcPct val="107000"/>
              </a:lnSpc>
              <a:spcAft>
                <a:spcPts val="800"/>
              </a:spcAft>
            </a:pPr>
            <a:r>
              <a:rPr lang="fr-FR" sz="2000" i="1" dirty="0">
                <a:effectLst/>
                <a:latin typeface="Comic Sans MS" panose="030F0702030302020204" pitchFamily="66" charset="0"/>
                <a:ea typeface="Calibri" panose="020F0502020204030204" pitchFamily="34" charset="0"/>
                <a:cs typeface="Times New Roman" panose="02020603050405020304" pitchFamily="18" charset="0"/>
              </a:rPr>
              <a:t>La fréquence étant l'inverse de la période, on aura: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0C948B46-AC44-E2FC-8700-D1093B3B8A02}"/>
                  </a:ext>
                </a:extLst>
              </p:cNvPr>
              <p:cNvSpPr txBox="1"/>
              <p:nvPr/>
            </p:nvSpPr>
            <p:spPr>
              <a:xfrm>
                <a:off x="-1464" y="4107285"/>
                <a:ext cx="12193464" cy="2451312"/>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m:t>
                          </m:r>
                        </m:sub>
                      </m:s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m:t>
                              </m:r>
                            </m:sub>
                          </m:sSub>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4,5.</m:t>
                          </m:r>
                          <m:sSup>
                            <m:sSup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m:t>
                              </m:r>
                            </m:sup>
                          </m:sSup>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222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Hz</m:t>
                      </m:r>
                    </m:oMath>
                  </m:oMathPara>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B</m:t>
                          </m:r>
                        </m:sub>
                      </m:s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B</m:t>
                              </m:r>
                            </m:sub>
                          </m:sSub>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2,25.</m:t>
                          </m:r>
                          <m:sSup>
                            <m:sSup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m:t>
                              </m:r>
                            </m:sup>
                          </m:sSup>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444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Hz</m:t>
                      </m:r>
                    </m:oMath>
                  </m:oMathPara>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Un son est d'autant plus haut que sa fréquence est élevée, c'est à dire que sa période est petite. On en déduit que le son le plus haut est donc le son B.</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Texte 6">
                <a:extLst>
                  <a:ext uri="{FF2B5EF4-FFF2-40B4-BE49-F238E27FC236}">
                    <a16:creationId xmlns:a16="http://schemas.microsoft.com/office/drawing/2014/main" id="{0C948B46-AC44-E2FC-8700-D1093B3B8A02}"/>
                  </a:ext>
                </a:extLst>
              </p:cNvPr>
              <p:cNvSpPr txBox="1">
                <a:spLocks noRot="1" noChangeAspect="1" noMove="1" noResize="1" noEditPoints="1" noAdjustHandles="1" noChangeArrowheads="1" noChangeShapeType="1" noTextEdit="1"/>
              </p:cNvSpPr>
              <p:nvPr/>
            </p:nvSpPr>
            <p:spPr>
              <a:xfrm>
                <a:off x="-1464" y="4107285"/>
                <a:ext cx="12193464" cy="2451312"/>
              </a:xfrm>
              <a:prstGeom prst="rect">
                <a:avLst/>
              </a:prstGeom>
              <a:blipFill>
                <a:blip r:embed="rId4"/>
                <a:stretch>
                  <a:fillRect l="-550" r="-500" b="-3234"/>
                </a:stretch>
              </a:blipFill>
            </p:spPr>
            <p:txBody>
              <a:bodyPr/>
              <a:lstStyle/>
              <a:p>
                <a:r>
                  <a:rPr lang="fr-FR">
                    <a:noFill/>
                  </a:rPr>
                  <a:t> </a:t>
                </a:r>
              </a:p>
            </p:txBody>
          </p:sp>
        </mc:Fallback>
      </mc:AlternateContent>
    </p:spTree>
    <p:extLst>
      <p:ext uri="{BB962C8B-B14F-4D97-AF65-F5344CB8AC3E}">
        <p14:creationId xmlns:p14="http://schemas.microsoft.com/office/powerpoint/2010/main" val="67145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AAAC2B50-CBF6-178C-F719-D9F079B8C5D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49058A2-DA98-659C-C5DC-F6DE8F446E4F}"/>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graphicFrame>
        <p:nvGraphicFramePr>
          <p:cNvPr id="2" name="Tableau 1">
            <a:extLst>
              <a:ext uri="{FF2B5EF4-FFF2-40B4-BE49-F238E27FC236}">
                <a16:creationId xmlns:a16="http://schemas.microsoft.com/office/drawing/2014/main" id="{B9EB8769-4C27-7B8B-A424-B1A167D25D7B}"/>
              </a:ext>
            </a:extLst>
          </p:cNvPr>
          <p:cNvGraphicFramePr>
            <a:graphicFrameLocks noGrp="1"/>
          </p:cNvGraphicFramePr>
          <p:nvPr>
            <p:extLst>
              <p:ext uri="{D42A27DB-BD31-4B8C-83A1-F6EECF244321}">
                <p14:modId xmlns:p14="http://schemas.microsoft.com/office/powerpoint/2010/main" val="1556803888"/>
              </p:ext>
            </p:extLst>
          </p:nvPr>
        </p:nvGraphicFramePr>
        <p:xfrm>
          <a:off x="441080" y="1703195"/>
          <a:ext cx="11309836" cy="740156"/>
        </p:xfrm>
        <a:graphic>
          <a:graphicData uri="http://schemas.openxmlformats.org/drawingml/2006/table">
            <a:tbl>
              <a:tblPr firstRow="1" firstCol="1" bandRow="1">
                <a:tableStyleId>{5C22544A-7EE6-4342-B048-85BDC9FD1C3A}</a:tableStyleId>
              </a:tblPr>
              <a:tblGrid>
                <a:gridCol w="1767591">
                  <a:extLst>
                    <a:ext uri="{9D8B030D-6E8A-4147-A177-3AD203B41FA5}">
                      <a16:colId xmlns:a16="http://schemas.microsoft.com/office/drawing/2014/main" val="3131710831"/>
                    </a:ext>
                  </a:extLst>
                </a:gridCol>
                <a:gridCol w="1908449">
                  <a:extLst>
                    <a:ext uri="{9D8B030D-6E8A-4147-A177-3AD203B41FA5}">
                      <a16:colId xmlns:a16="http://schemas.microsoft.com/office/drawing/2014/main" val="4269720967"/>
                    </a:ext>
                  </a:extLst>
                </a:gridCol>
                <a:gridCol w="1908449">
                  <a:extLst>
                    <a:ext uri="{9D8B030D-6E8A-4147-A177-3AD203B41FA5}">
                      <a16:colId xmlns:a16="http://schemas.microsoft.com/office/drawing/2014/main" val="1540640667"/>
                    </a:ext>
                  </a:extLst>
                </a:gridCol>
                <a:gridCol w="1908449">
                  <a:extLst>
                    <a:ext uri="{9D8B030D-6E8A-4147-A177-3AD203B41FA5}">
                      <a16:colId xmlns:a16="http://schemas.microsoft.com/office/drawing/2014/main" val="960033304"/>
                    </a:ext>
                  </a:extLst>
                </a:gridCol>
                <a:gridCol w="1908449">
                  <a:extLst>
                    <a:ext uri="{9D8B030D-6E8A-4147-A177-3AD203B41FA5}">
                      <a16:colId xmlns:a16="http://schemas.microsoft.com/office/drawing/2014/main" val="3063567800"/>
                    </a:ext>
                  </a:extLst>
                </a:gridCol>
                <a:gridCol w="1908449">
                  <a:extLst>
                    <a:ext uri="{9D8B030D-6E8A-4147-A177-3AD203B41FA5}">
                      <a16:colId xmlns:a16="http://schemas.microsoft.com/office/drawing/2014/main" val="3214671227"/>
                    </a:ext>
                  </a:extLst>
                </a:gridCol>
              </a:tblGrid>
              <a:tr h="0">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 (W/m</a:t>
                      </a:r>
                      <a:r>
                        <a:rPr lang="fr-FR" sz="2400" b="1" baseline="30000" dirty="0">
                          <a:solidFill>
                            <a:schemeClr val="tx1"/>
                          </a:solidFill>
                          <a:effectLst/>
                          <a:latin typeface="Comic Sans MS" panose="030F0702030302020204" pitchFamily="66" charset="0"/>
                        </a:rPr>
                        <a:t>2</a:t>
                      </a:r>
                      <a:r>
                        <a:rPr lang="fr-FR" sz="2400" b="1" dirty="0">
                          <a:solidFill>
                            <a:schemeClr val="tx1"/>
                          </a:solidFill>
                          <a:effectLst/>
                          <a:latin typeface="Comic Sans MS" panose="030F0702030302020204" pitchFamily="66" charset="0"/>
                        </a:rPr>
                        <a:t>)</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1</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I</a:t>
                      </a:r>
                      <a:r>
                        <a:rPr lang="fr-FR" sz="2400" b="1" baseline="-25000">
                          <a:solidFill>
                            <a:schemeClr val="tx1"/>
                          </a:solidFill>
                          <a:effectLst/>
                          <a:latin typeface="Comic Sans MS" panose="030F0702030302020204" pitchFamily="66" charset="0"/>
                        </a:rPr>
                        <a:t>2</a:t>
                      </a:r>
                      <a:r>
                        <a:rPr lang="fr-FR" sz="2400" b="1">
                          <a:solidFill>
                            <a:schemeClr val="tx1"/>
                          </a:solidFill>
                          <a:effectLst/>
                          <a:latin typeface="Comic Sans MS" panose="030F0702030302020204" pitchFamily="66" charset="0"/>
                        </a:rPr>
                        <a:t>=5,0.10</a:t>
                      </a:r>
                      <a:r>
                        <a:rPr lang="fr-FR" sz="2400" b="1" baseline="30000">
                          <a:solidFill>
                            <a:schemeClr val="tx1"/>
                          </a:solidFill>
                          <a:effectLst/>
                          <a:latin typeface="Comic Sans MS" panose="030F0702030302020204" pitchFamily="66" charset="0"/>
                        </a:rPr>
                        <a:t>-6</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I</a:t>
                      </a:r>
                      <a:r>
                        <a:rPr lang="fr-FR" sz="2400" b="1" baseline="-25000">
                          <a:solidFill>
                            <a:schemeClr val="tx1"/>
                          </a:solidFill>
                          <a:effectLst/>
                          <a:latin typeface="Comic Sans MS" panose="030F0702030302020204" pitchFamily="66" charset="0"/>
                        </a:rPr>
                        <a:t>3</a:t>
                      </a:r>
                      <a:r>
                        <a:rPr lang="fr-FR" sz="2400" b="1">
                          <a:solidFill>
                            <a:schemeClr val="tx1"/>
                          </a:solidFill>
                          <a:effectLst/>
                          <a:latin typeface="Comic Sans MS" panose="030F0702030302020204" pitchFamily="66" charset="0"/>
                        </a:rPr>
                        <a:t>=1,0.10</a:t>
                      </a:r>
                      <a:r>
                        <a:rPr lang="fr-FR" sz="2400" b="1" baseline="30000">
                          <a:solidFill>
                            <a:schemeClr val="tx1"/>
                          </a:solidFill>
                          <a:effectLst/>
                          <a:latin typeface="Comic Sans MS" panose="030F0702030302020204" pitchFamily="66" charset="0"/>
                        </a:rPr>
                        <a:t>-5</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4</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5</a:t>
                      </a:r>
                      <a:r>
                        <a:rPr lang="fr-FR" sz="2400" b="1" dirty="0">
                          <a:solidFill>
                            <a:schemeClr val="tx1"/>
                          </a:solidFill>
                          <a:effectLst/>
                          <a:latin typeface="Comic Sans MS" panose="030F0702030302020204" pitchFamily="66" charset="0"/>
                        </a:rPr>
                        <a:t>=8,0.10</a:t>
                      </a:r>
                      <a:r>
                        <a:rPr lang="fr-FR" sz="2400" b="1" baseline="30000" dirty="0">
                          <a:solidFill>
                            <a:schemeClr val="tx1"/>
                          </a:solidFill>
                          <a:effectLst/>
                          <a:latin typeface="Comic Sans MS" panose="030F0702030302020204" pitchFamily="66" charset="0"/>
                        </a:rPr>
                        <a:t>-5</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77788241"/>
                  </a:ext>
                </a:extLst>
              </a:tr>
              <a:tr h="0">
                <a:tc>
                  <a:txBody>
                    <a:bodyPr/>
                    <a:lstStyle/>
                    <a:p>
                      <a:pPr algn="ctr">
                        <a:lnSpc>
                          <a:spcPct val="107000"/>
                        </a:lnSpc>
                        <a:spcAft>
                          <a:spcPts val="800"/>
                        </a:spcAft>
                      </a:pPr>
                      <a:r>
                        <a:rPr lang="fr-FR" sz="2400" b="1">
                          <a:solidFill>
                            <a:schemeClr val="tx1"/>
                          </a:solidFill>
                          <a:effectLst/>
                          <a:latin typeface="Comic Sans MS" panose="030F0702030302020204" pitchFamily="66" charset="0"/>
                        </a:rPr>
                        <a:t>L (dB)</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1</a:t>
                      </a:r>
                      <a:r>
                        <a:rPr lang="fr-FR" sz="2400" b="1" dirty="0">
                          <a:solidFill>
                            <a:schemeClr val="tx1"/>
                          </a:solidFill>
                          <a:effectLst/>
                          <a:latin typeface="Comic Sans MS" panose="030F0702030302020204" pitchFamily="66" charset="0"/>
                        </a:rPr>
                        <a:t>=64</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2</a:t>
                      </a:r>
                      <a:r>
                        <a:rPr lang="fr-FR" sz="2400" b="1" dirty="0">
                          <a:solidFill>
                            <a:schemeClr val="tx1"/>
                          </a:solidFill>
                          <a:effectLst/>
                          <a:latin typeface="Comic Sans MS" panose="030F0702030302020204" pitchFamily="66" charset="0"/>
                        </a:rPr>
                        <a:t>=67</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3</a:t>
                      </a:r>
                      <a:r>
                        <a:rPr lang="fr-FR" sz="2400" b="1" dirty="0">
                          <a:solidFill>
                            <a:schemeClr val="tx1"/>
                          </a:solidFill>
                          <a:effectLst/>
                          <a:latin typeface="Comic Sans MS" panose="030F0702030302020204" pitchFamily="66" charset="0"/>
                        </a:rPr>
                        <a:t>=70</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4</a:t>
                      </a:r>
                      <a:r>
                        <a:rPr lang="fr-FR" sz="2400" b="1" dirty="0">
                          <a:solidFill>
                            <a:schemeClr val="tx1"/>
                          </a:solidFill>
                          <a:effectLst/>
                          <a:latin typeface="Comic Sans MS" panose="030F0702030302020204" pitchFamily="66" charset="0"/>
                        </a:rPr>
                        <a:t>=73</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5</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946343197"/>
                  </a:ext>
                </a:extLst>
              </a:tr>
            </a:tbl>
          </a:graphicData>
        </a:graphic>
      </p:graphicFrame>
      <p:sp>
        <p:nvSpPr>
          <p:cNvPr id="5" name="Rectangle 1">
            <a:extLst>
              <a:ext uri="{FF2B5EF4-FFF2-40B4-BE49-F238E27FC236}">
                <a16:creationId xmlns:a16="http://schemas.microsoft.com/office/drawing/2014/main" id="{F87F8971-D676-2DC0-A59A-A6210FC468DE}"/>
              </a:ext>
            </a:extLst>
          </p:cNvPr>
          <p:cNvSpPr>
            <a:spLocks noChangeArrowheads="1"/>
          </p:cNvSpPr>
          <p:nvPr/>
        </p:nvSpPr>
        <p:spPr bwMode="auto">
          <a:xfrm>
            <a:off x="-2" y="-6343"/>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4</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Lorsque l'intensit</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sonore I double, le niveau d'intensit</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sonore L augmente de 3 d</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cibels (dB).</a:t>
            </a:r>
            <a:endParaRPr kumimoji="0" lang="fr-FR" altLang="fr-FR" sz="2400" b="0" i="0" u="none" strike="noStrike" cap="none" normalizeH="0" baseline="0" dirty="0">
              <a:ln>
                <a:noFill/>
              </a:ln>
              <a:effectLst/>
            </a:endParaRPr>
          </a:p>
          <a:p>
            <a:pPr lvl="1" algn="just">
              <a:buFontTx/>
              <a:buChar char="•"/>
            </a:pP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Compl</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ter le tableau ci-dessous </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l'aide de l'information pr</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c</a:t>
            </a:r>
            <a:r>
              <a:rPr kumimoji="0" lang="fr-FR" altLang="fr-FR"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dente.</a:t>
            </a:r>
            <a:endParaRPr kumimoji="0" lang="fr-FR" altLang="fr-FR" sz="2400" b="0" i="0" u="none" strike="noStrike" cap="none" normalizeH="0" baseline="0" dirty="0">
              <a:ln>
                <a:noFill/>
              </a:ln>
              <a:effectLst/>
            </a:endParaRPr>
          </a:p>
        </p:txBody>
      </p:sp>
      <p:sp>
        <p:nvSpPr>
          <p:cNvPr id="7" name="ZoneTexte 6">
            <a:extLst>
              <a:ext uri="{FF2B5EF4-FFF2-40B4-BE49-F238E27FC236}">
                <a16:creationId xmlns:a16="http://schemas.microsoft.com/office/drawing/2014/main" id="{8F95EC18-83F4-8A12-D945-70906D7DB260}"/>
              </a:ext>
            </a:extLst>
          </p:cNvPr>
          <p:cNvSpPr txBox="1"/>
          <p:nvPr/>
        </p:nvSpPr>
        <p:spPr>
          <a:xfrm>
            <a:off x="-2" y="2691235"/>
            <a:ext cx="12192000" cy="230832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Une multiplication par 2 de l'intensit</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sonore I correspond </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une augmentation de 3 dB du niveau d'intensit</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sonore L.</a:t>
            </a:r>
            <a:endParaRPr kumimoji="0" lang="fr-FR" altLang="fr-FR" sz="2400" b="0" i="0" u="none" strike="noStrike" cap="none" normalizeH="0" baseline="0" dirty="0">
              <a:ln>
                <a:noFill/>
              </a:ln>
              <a:effectLst/>
            </a:endParaRPr>
          </a:p>
          <a:p>
            <a:pPr lvl="1" algn="just" eaLnBrk="0" fontAlgn="base" hangingPunct="0">
              <a:spcBef>
                <a:spcPct val="0"/>
              </a:spcBef>
              <a:spcAft>
                <a:spcPct val="0"/>
              </a:spcAft>
              <a:buFontTx/>
              <a:buChar char="•"/>
            </a:pP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Comme 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2</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1</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+3dB, on en d</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duit que 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2</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=2.I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1</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d'o</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1</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=2,5.10</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-6</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W/m</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2</a:t>
            </a:r>
            <a:endParaRPr kumimoji="0" lang="fr-FR" altLang="fr-FR" sz="2400" b="0" i="0" u="none" strike="noStrike" cap="none" normalizeH="0" baseline="0" dirty="0">
              <a:ln>
                <a:noFill/>
              </a:ln>
              <a:effectLst/>
            </a:endParaRPr>
          </a:p>
          <a:p>
            <a:pPr lvl="1" algn="just" eaLnBrk="0" fontAlgn="base" hangingPunct="0">
              <a:spcBef>
                <a:spcPct val="0"/>
              </a:spcBef>
              <a:spcAft>
                <a:spcPct val="0"/>
              </a:spcAft>
              <a:buFontTx/>
              <a:buChar char="•"/>
            </a:pP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Comme 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4</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3</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+3dB, on en d</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duit que 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4</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=2.I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3</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d'o</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4</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=2,0.10</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-5</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W/m</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2</a:t>
            </a:r>
            <a:endParaRPr kumimoji="0" lang="fr-FR" altLang="fr-FR" sz="2400" b="0" i="0" u="none" strike="noStrike" cap="none" normalizeH="0" baseline="0" dirty="0">
              <a:ln>
                <a:noFill/>
              </a:ln>
              <a:effectLst/>
            </a:endParaRPr>
          </a:p>
          <a:p>
            <a:pPr lvl="1" algn="just" eaLnBrk="0" fontAlgn="base" hangingPunct="0">
              <a:spcBef>
                <a:spcPct val="0"/>
              </a:spcBef>
              <a:spcAft>
                <a:spcPct val="0"/>
              </a:spcAft>
              <a:buFontTx/>
              <a:buChar char="•"/>
            </a:pP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Comme 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5</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=8.I</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3</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on en d</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duit que 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5</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3</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+3x3dB d'o</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L</a:t>
            </a:r>
            <a:r>
              <a:rPr kumimoji="0" lang="fr-FR" altLang="fr-FR" sz="2400" b="0" i="1" u="none" strike="noStrike" cap="none" normalizeH="0" baseline="-30000" dirty="0">
                <a:ln>
                  <a:noFill/>
                </a:ln>
                <a:effectLst/>
                <a:latin typeface="Comic Sans MS" panose="030F0702030302020204" pitchFamily="66" charset="0"/>
                <a:ea typeface="Calibri" panose="020F0502020204030204" pitchFamily="34" charset="0"/>
                <a:cs typeface="Times New Roman" panose="02020603050405020304" pitchFamily="18" charset="0"/>
              </a:rPr>
              <a:t>5</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=70+3x3dB=79dB</a:t>
            </a:r>
            <a:endParaRPr kumimoji="0" lang="fr-FR" altLang="fr-FR" sz="24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D'o</a:t>
            </a:r>
            <a:r>
              <a:rPr kumimoji="0" lang="fr-FR" altLang="fr-FR" sz="2400" b="0" i="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 le tableau </a:t>
            </a:r>
            <a:r>
              <a:rPr kumimoji="0" lang="fr-FR" altLang="fr-FR" sz="2400" b="0" i="1" u="none" strike="noStrike" cap="none" normalizeH="0" baseline="0" dirty="0" err="1">
                <a:ln>
                  <a:noFill/>
                </a:ln>
                <a:effectLst/>
                <a:latin typeface="Comic Sans MS" panose="030F0702030302020204" pitchFamily="66" charset="0"/>
                <a:ea typeface="Calibri" panose="020F0502020204030204" pitchFamily="34" charset="0"/>
                <a:cs typeface="Times New Roman" panose="02020603050405020304" pitchFamily="18" charset="0"/>
              </a:rPr>
              <a:t>cidessous</a:t>
            </a:r>
            <a:r>
              <a:rPr kumimoji="0" lang="fr-FR" altLang="fr-FR" sz="2400" b="0" i="1" u="none" strike="noStrike" cap="none" normalizeH="0" baseline="0" dirty="0">
                <a:ln>
                  <a:noFill/>
                </a:ln>
                <a:effectLst/>
                <a:latin typeface="Comic Sans MS" panose="030F0702030302020204" pitchFamily="66" charset="0"/>
                <a:ea typeface="Calibri" panose="020F0502020204030204" pitchFamily="34" charset="0"/>
                <a:cs typeface="Times New Roman" panose="02020603050405020304" pitchFamily="18" charset="0"/>
              </a:rPr>
              <a:t>:</a:t>
            </a:r>
            <a:endParaRPr kumimoji="0" lang="fr-FR" altLang="fr-FR" sz="2400" b="0" i="0" u="none" strike="noStrike" cap="none" normalizeH="0" baseline="0" dirty="0">
              <a:ln>
                <a:noFill/>
              </a:ln>
              <a:effectLst/>
            </a:endParaRPr>
          </a:p>
        </p:txBody>
      </p:sp>
      <p:graphicFrame>
        <p:nvGraphicFramePr>
          <p:cNvPr id="8" name="Tableau 7">
            <a:extLst>
              <a:ext uri="{FF2B5EF4-FFF2-40B4-BE49-F238E27FC236}">
                <a16:creationId xmlns:a16="http://schemas.microsoft.com/office/drawing/2014/main" id="{8DE7B5C6-23EA-4148-A0A1-D199BA291001}"/>
              </a:ext>
            </a:extLst>
          </p:cNvPr>
          <p:cNvGraphicFramePr>
            <a:graphicFrameLocks noGrp="1"/>
          </p:cNvGraphicFramePr>
          <p:nvPr>
            <p:extLst>
              <p:ext uri="{D42A27DB-BD31-4B8C-83A1-F6EECF244321}">
                <p14:modId xmlns:p14="http://schemas.microsoft.com/office/powerpoint/2010/main" val="1622354417"/>
              </p:ext>
            </p:extLst>
          </p:nvPr>
        </p:nvGraphicFramePr>
        <p:xfrm>
          <a:off x="441080" y="5295444"/>
          <a:ext cx="11309836" cy="740156"/>
        </p:xfrm>
        <a:graphic>
          <a:graphicData uri="http://schemas.openxmlformats.org/drawingml/2006/table">
            <a:tbl>
              <a:tblPr firstRow="1" firstCol="1" bandRow="1">
                <a:tableStyleId>{5C22544A-7EE6-4342-B048-85BDC9FD1C3A}</a:tableStyleId>
              </a:tblPr>
              <a:tblGrid>
                <a:gridCol w="1767591">
                  <a:extLst>
                    <a:ext uri="{9D8B030D-6E8A-4147-A177-3AD203B41FA5}">
                      <a16:colId xmlns:a16="http://schemas.microsoft.com/office/drawing/2014/main" val="3131710831"/>
                    </a:ext>
                  </a:extLst>
                </a:gridCol>
                <a:gridCol w="1908449">
                  <a:extLst>
                    <a:ext uri="{9D8B030D-6E8A-4147-A177-3AD203B41FA5}">
                      <a16:colId xmlns:a16="http://schemas.microsoft.com/office/drawing/2014/main" val="4269720967"/>
                    </a:ext>
                  </a:extLst>
                </a:gridCol>
                <a:gridCol w="1908449">
                  <a:extLst>
                    <a:ext uri="{9D8B030D-6E8A-4147-A177-3AD203B41FA5}">
                      <a16:colId xmlns:a16="http://schemas.microsoft.com/office/drawing/2014/main" val="1540640667"/>
                    </a:ext>
                  </a:extLst>
                </a:gridCol>
                <a:gridCol w="1908449">
                  <a:extLst>
                    <a:ext uri="{9D8B030D-6E8A-4147-A177-3AD203B41FA5}">
                      <a16:colId xmlns:a16="http://schemas.microsoft.com/office/drawing/2014/main" val="960033304"/>
                    </a:ext>
                  </a:extLst>
                </a:gridCol>
                <a:gridCol w="1908449">
                  <a:extLst>
                    <a:ext uri="{9D8B030D-6E8A-4147-A177-3AD203B41FA5}">
                      <a16:colId xmlns:a16="http://schemas.microsoft.com/office/drawing/2014/main" val="3063567800"/>
                    </a:ext>
                  </a:extLst>
                </a:gridCol>
                <a:gridCol w="1908449">
                  <a:extLst>
                    <a:ext uri="{9D8B030D-6E8A-4147-A177-3AD203B41FA5}">
                      <a16:colId xmlns:a16="http://schemas.microsoft.com/office/drawing/2014/main" val="3214671227"/>
                    </a:ext>
                  </a:extLst>
                </a:gridCol>
              </a:tblGrid>
              <a:tr h="0">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 (W/m</a:t>
                      </a:r>
                      <a:r>
                        <a:rPr lang="fr-FR" sz="2400" b="1" baseline="30000" dirty="0">
                          <a:solidFill>
                            <a:schemeClr val="tx1"/>
                          </a:solidFill>
                          <a:effectLst/>
                          <a:latin typeface="Comic Sans MS" panose="030F0702030302020204" pitchFamily="66" charset="0"/>
                        </a:rPr>
                        <a:t>2</a:t>
                      </a:r>
                      <a:r>
                        <a:rPr lang="fr-FR" sz="2400" b="1" dirty="0">
                          <a:solidFill>
                            <a:schemeClr val="tx1"/>
                          </a:solidFill>
                          <a:effectLst/>
                          <a:latin typeface="Comic Sans MS" panose="030F0702030302020204" pitchFamily="66" charset="0"/>
                        </a:rPr>
                        <a:t>)</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1</a:t>
                      </a:r>
                      <a:r>
                        <a:rPr lang="fr-FR" sz="2400" dirty="0">
                          <a:solidFill>
                            <a:schemeClr val="tx1"/>
                          </a:solidFill>
                          <a:effectLst/>
                          <a:latin typeface="Comic Sans MS" panose="030F0702030302020204" pitchFamily="66" charset="0"/>
                        </a:rPr>
                        <a:t>=2,5.10</a:t>
                      </a:r>
                      <a:r>
                        <a:rPr lang="fr-FR" sz="2400" baseline="30000" dirty="0">
                          <a:solidFill>
                            <a:schemeClr val="tx1"/>
                          </a:solidFill>
                          <a:effectLst/>
                          <a:latin typeface="Comic Sans MS" panose="030F0702030302020204" pitchFamily="66" charset="0"/>
                        </a:rPr>
                        <a:t>-6</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2</a:t>
                      </a:r>
                      <a:r>
                        <a:rPr lang="fr-FR" sz="2400" b="1" dirty="0">
                          <a:solidFill>
                            <a:schemeClr val="tx1"/>
                          </a:solidFill>
                          <a:effectLst/>
                          <a:latin typeface="Comic Sans MS" panose="030F0702030302020204" pitchFamily="66" charset="0"/>
                        </a:rPr>
                        <a:t>=5,0.10</a:t>
                      </a:r>
                      <a:r>
                        <a:rPr lang="fr-FR" sz="2400" b="1" baseline="30000" dirty="0">
                          <a:solidFill>
                            <a:schemeClr val="tx1"/>
                          </a:solidFill>
                          <a:effectLst/>
                          <a:latin typeface="Comic Sans MS" panose="030F0702030302020204" pitchFamily="66" charset="0"/>
                        </a:rPr>
                        <a:t>-6</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I</a:t>
                      </a:r>
                      <a:r>
                        <a:rPr lang="fr-FR" sz="2400" b="1" baseline="-25000">
                          <a:solidFill>
                            <a:schemeClr val="tx1"/>
                          </a:solidFill>
                          <a:effectLst/>
                          <a:latin typeface="Comic Sans MS" panose="030F0702030302020204" pitchFamily="66" charset="0"/>
                        </a:rPr>
                        <a:t>3</a:t>
                      </a:r>
                      <a:r>
                        <a:rPr lang="fr-FR" sz="2400" b="1">
                          <a:solidFill>
                            <a:schemeClr val="tx1"/>
                          </a:solidFill>
                          <a:effectLst/>
                          <a:latin typeface="Comic Sans MS" panose="030F0702030302020204" pitchFamily="66" charset="0"/>
                        </a:rPr>
                        <a:t>=1,0.10</a:t>
                      </a:r>
                      <a:r>
                        <a:rPr lang="fr-FR" sz="2400" b="1" baseline="30000">
                          <a:solidFill>
                            <a:schemeClr val="tx1"/>
                          </a:solidFill>
                          <a:effectLst/>
                          <a:latin typeface="Comic Sans MS" panose="030F0702030302020204" pitchFamily="66" charset="0"/>
                        </a:rPr>
                        <a:t>-5</a:t>
                      </a:r>
                      <a:endPar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4</a:t>
                      </a:r>
                      <a:r>
                        <a:rPr lang="fr-FR" sz="2400" dirty="0">
                          <a:solidFill>
                            <a:schemeClr val="tx1"/>
                          </a:solidFill>
                          <a:effectLst/>
                          <a:latin typeface="Comic Sans MS" panose="030F0702030302020204" pitchFamily="66" charset="0"/>
                        </a:rPr>
                        <a:t>=2,0.10</a:t>
                      </a:r>
                      <a:r>
                        <a:rPr lang="fr-FR" sz="2400" baseline="30000" dirty="0">
                          <a:solidFill>
                            <a:schemeClr val="tx1"/>
                          </a:solidFill>
                          <a:effectLst/>
                          <a:latin typeface="Comic Sans MS" panose="030F0702030302020204" pitchFamily="66" charset="0"/>
                        </a:rPr>
                        <a:t>-5</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I</a:t>
                      </a:r>
                      <a:r>
                        <a:rPr lang="fr-FR" sz="2400" b="1" baseline="-25000" dirty="0">
                          <a:solidFill>
                            <a:schemeClr val="tx1"/>
                          </a:solidFill>
                          <a:effectLst/>
                          <a:latin typeface="Comic Sans MS" panose="030F0702030302020204" pitchFamily="66" charset="0"/>
                        </a:rPr>
                        <a:t>5</a:t>
                      </a:r>
                      <a:r>
                        <a:rPr lang="fr-FR" sz="2400" b="1" dirty="0">
                          <a:solidFill>
                            <a:schemeClr val="tx1"/>
                          </a:solidFill>
                          <a:effectLst/>
                          <a:latin typeface="Comic Sans MS" panose="030F0702030302020204" pitchFamily="66" charset="0"/>
                        </a:rPr>
                        <a:t>=8,0.10</a:t>
                      </a:r>
                      <a:r>
                        <a:rPr lang="fr-FR" sz="2400" b="1" baseline="30000" dirty="0">
                          <a:solidFill>
                            <a:schemeClr val="tx1"/>
                          </a:solidFill>
                          <a:effectLst/>
                          <a:latin typeface="Comic Sans MS" panose="030F0702030302020204" pitchFamily="66" charset="0"/>
                        </a:rPr>
                        <a:t>-5</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77788241"/>
                  </a:ext>
                </a:extLst>
              </a:tr>
              <a:tr h="0">
                <a:tc>
                  <a:txBody>
                    <a:bodyPr/>
                    <a:lstStyle/>
                    <a:p>
                      <a:pPr algn="ctr">
                        <a:lnSpc>
                          <a:spcPct val="107000"/>
                        </a:lnSpc>
                        <a:spcAft>
                          <a:spcPts val="800"/>
                        </a:spcAft>
                      </a:pPr>
                      <a:r>
                        <a:rPr lang="fr-FR" sz="2400" b="1">
                          <a:solidFill>
                            <a:schemeClr val="tx1"/>
                          </a:solidFill>
                          <a:effectLst/>
                          <a:latin typeface="Comic Sans MS" panose="030F0702030302020204" pitchFamily="66" charset="0"/>
                        </a:rPr>
                        <a:t>L (dB)</a:t>
                      </a:r>
                      <a:endParaRPr lang="fr-FR" sz="24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1</a:t>
                      </a:r>
                      <a:r>
                        <a:rPr lang="fr-FR" sz="2400" b="1" dirty="0">
                          <a:solidFill>
                            <a:schemeClr val="tx1"/>
                          </a:solidFill>
                          <a:effectLst/>
                          <a:latin typeface="Comic Sans MS" panose="030F0702030302020204" pitchFamily="66" charset="0"/>
                        </a:rPr>
                        <a:t>=64</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2</a:t>
                      </a:r>
                      <a:r>
                        <a:rPr lang="fr-FR" sz="2400" b="1" dirty="0">
                          <a:solidFill>
                            <a:schemeClr val="tx1"/>
                          </a:solidFill>
                          <a:effectLst/>
                          <a:latin typeface="Comic Sans MS" panose="030F0702030302020204" pitchFamily="66" charset="0"/>
                        </a:rPr>
                        <a:t>=67</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3</a:t>
                      </a:r>
                      <a:r>
                        <a:rPr lang="fr-FR" sz="2400" b="1" dirty="0">
                          <a:solidFill>
                            <a:schemeClr val="tx1"/>
                          </a:solidFill>
                          <a:effectLst/>
                          <a:latin typeface="Comic Sans MS" panose="030F0702030302020204" pitchFamily="66" charset="0"/>
                        </a:rPr>
                        <a:t>=70</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4</a:t>
                      </a:r>
                      <a:r>
                        <a:rPr lang="fr-FR" sz="2400" b="1" dirty="0">
                          <a:solidFill>
                            <a:schemeClr val="tx1"/>
                          </a:solidFill>
                          <a:effectLst/>
                          <a:latin typeface="Comic Sans MS" panose="030F0702030302020204" pitchFamily="66" charset="0"/>
                        </a:rPr>
                        <a:t>=73</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L</a:t>
                      </a:r>
                      <a:r>
                        <a:rPr lang="fr-FR" sz="2400" b="1" baseline="-25000" dirty="0">
                          <a:solidFill>
                            <a:schemeClr val="tx1"/>
                          </a:solidFill>
                          <a:effectLst/>
                          <a:latin typeface="Comic Sans MS" panose="030F0702030302020204" pitchFamily="66" charset="0"/>
                        </a:rPr>
                        <a:t>5</a:t>
                      </a:r>
                      <a:r>
                        <a:rPr lang="fr-FR" sz="2400" dirty="0">
                          <a:solidFill>
                            <a:schemeClr val="tx1"/>
                          </a:solidFill>
                          <a:effectLst/>
                          <a:latin typeface="Comic Sans MS" panose="030F0702030302020204" pitchFamily="66" charset="0"/>
                        </a:rPr>
                        <a:t>=79</a:t>
                      </a:r>
                      <a:endParaRPr lang="fr-FR" sz="24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946343197"/>
                  </a:ext>
                </a:extLst>
              </a:tr>
            </a:tbl>
          </a:graphicData>
        </a:graphic>
      </p:graphicFrame>
    </p:spTree>
    <p:extLst>
      <p:ext uri="{BB962C8B-B14F-4D97-AF65-F5344CB8AC3E}">
        <p14:creationId xmlns:p14="http://schemas.microsoft.com/office/powerpoint/2010/main" val="427026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5B8C98BE-D6F5-5A36-3F53-8355544945AD}"/>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5E3154F-BF91-C1DC-0E92-CDF453698FE4}"/>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983045F1-0309-752F-55FA-0E330985A5DE}"/>
              </a:ext>
            </a:extLst>
          </p:cNvPr>
          <p:cNvSpPr txBox="1"/>
          <p:nvPr/>
        </p:nvSpPr>
        <p:spPr>
          <a:xfrm>
            <a:off x="-1465" y="0"/>
            <a:ext cx="8893487" cy="5406352"/>
          </a:xfrm>
          <a:prstGeom prst="rect">
            <a:avLst/>
          </a:prstGeom>
          <a:noFill/>
        </p:spPr>
        <p:txBody>
          <a:bodyPr wrap="square">
            <a:spAutoFit/>
          </a:bodyPr>
          <a:lstStyle/>
          <a:p>
            <a:pPr algn="just">
              <a:lnSpc>
                <a:spcPct val="107000"/>
              </a:lnSpc>
              <a:spcAft>
                <a:spcPts val="800"/>
              </a:spcAft>
            </a:pPr>
            <a:r>
              <a:rPr lang="fr-FR"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5</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L'audiométrie est un examen médical permettant de mesurer l'audition.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Des sons dont la fréquence varie de 125Hz à 8000Hz sont diffusés à l'aide d'écouteurs.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Les signaux sonores A et B ci-contre sont utilisés lors de cet examen.</a:t>
            </a:r>
          </a:p>
          <a:p>
            <a:pPr marL="342900" lvl="0"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Déterminer la période et la fréquence de chaque son.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Quel son entre le A et le B, un patient ayant une grosse perte d'audition pour des sons de fréquence inférieure à 1000Hz, n'entend-il pas?</a:t>
            </a: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aura d'après le graphique A pour 3 périodes 3.T</a:t>
            </a:r>
            <a:r>
              <a:rPr lang="fr-FR" sz="2000" i="1"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9,6 ms, soit une période de T</a:t>
            </a:r>
            <a:r>
              <a:rPr lang="fr-FR" sz="2000" i="1"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3,2 ms.</a:t>
            </a:r>
            <a:endPar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aura d'après le graphique B pour 3 périodes 3.T</a:t>
            </a:r>
            <a:r>
              <a:rPr lang="fr-FR" sz="2000" i="1"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1500ms, soit une période de T</a:t>
            </a:r>
            <a:r>
              <a:rPr lang="fr-FR" sz="2000" i="1"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500 ms.</a:t>
            </a:r>
            <a:endPar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42FAB265-AE74-2E18-9E8A-3CE6CA57029D}"/>
              </a:ext>
            </a:extLst>
          </p:cNvPr>
          <p:cNvPicPr>
            <a:picLocks noChangeAspect="1"/>
          </p:cNvPicPr>
          <p:nvPr/>
        </p:nvPicPr>
        <p:blipFill rotWithShape="1">
          <a:blip r:embed="rId3"/>
          <a:srcRect b="51993"/>
          <a:stretch/>
        </p:blipFill>
        <p:spPr bwMode="auto">
          <a:xfrm>
            <a:off x="8892025" y="378066"/>
            <a:ext cx="3298511" cy="1855177"/>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3197365A-E0BE-220B-D1D1-6B29FE3DCD3B}"/>
              </a:ext>
            </a:extLst>
          </p:cNvPr>
          <p:cNvPicPr>
            <a:picLocks noChangeAspect="1"/>
          </p:cNvPicPr>
          <p:nvPr/>
        </p:nvPicPr>
        <p:blipFill rotWithShape="1">
          <a:blip r:embed="rId3"/>
          <a:srcRect t="48450"/>
          <a:stretch/>
        </p:blipFill>
        <p:spPr bwMode="auto">
          <a:xfrm>
            <a:off x="8892024" y="2365132"/>
            <a:ext cx="3298512" cy="199145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8" name="ZoneTexte 7">
                <a:extLst>
                  <a:ext uri="{FF2B5EF4-FFF2-40B4-BE49-F238E27FC236}">
                    <a16:creationId xmlns:a16="http://schemas.microsoft.com/office/drawing/2014/main" id="{D0123DA3-2065-E985-2E40-D6D422421FC0}"/>
                  </a:ext>
                </a:extLst>
              </p:cNvPr>
              <p:cNvSpPr txBox="1"/>
              <p:nvPr/>
            </p:nvSpPr>
            <p:spPr>
              <a:xfrm>
                <a:off x="0" y="4903794"/>
                <a:ext cx="12192124" cy="1968552"/>
              </a:xfrm>
              <a:prstGeom prst="rect">
                <a:avLst/>
              </a:prstGeom>
              <a:noFill/>
            </p:spPr>
            <p:txBody>
              <a:bodyPr wrap="square">
                <a:spAutoFit/>
              </a:bodyPr>
              <a:lstStyle/>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 fréquence étant l'inverse de la période, on aura:</a:t>
                </a:r>
                <a:endPar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m:t>
                        </m:r>
                      </m:sub>
                    </m:s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m:t>
                            </m:r>
                          </m:sub>
                        </m:sSub>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3,2.</m:t>
                        </m:r>
                        <m:sSup>
                          <m:sSup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m:t>
                            </m:r>
                          </m:sup>
                        </m:sSup>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312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Hz</m:t>
                    </m:r>
                  </m:oMath>
                </a14:m>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et      </a:t>
                </a:r>
                <a14:m>
                  <m:oMath xmlns:m="http://schemas.openxmlformats.org/officeDocument/2006/math">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B</m:t>
                        </m:r>
                      </m:sub>
                    </m:s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B</m:t>
                            </m:r>
                          </m:sub>
                        </m:sSub>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500.</m:t>
                        </m:r>
                        <m:sSup>
                          <m:sSup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−6</m:t>
                            </m:r>
                          </m:sup>
                        </m:sSup>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2000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Hz</m:t>
                    </m:r>
                  </m:oMath>
                </a14:m>
                <a:endPar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 patient n'entend pas les sons dont la fréquence est en dessous de 1000 Hz, il ne pourra pas entendre le son A.</a:t>
                </a:r>
                <a:endPar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p:sp>
            <p:nvSpPr>
              <p:cNvPr id="8" name="ZoneTexte 7">
                <a:extLst>
                  <a:ext uri="{FF2B5EF4-FFF2-40B4-BE49-F238E27FC236}">
                    <a16:creationId xmlns:a16="http://schemas.microsoft.com/office/drawing/2014/main" id="{D0123DA3-2065-E985-2E40-D6D422421FC0}"/>
                  </a:ext>
                </a:extLst>
              </p:cNvPr>
              <p:cNvSpPr txBox="1">
                <a:spLocks noRot="1" noChangeAspect="1" noMove="1" noResize="1" noEditPoints="1" noAdjustHandles="1" noChangeArrowheads="1" noChangeShapeType="1" noTextEdit="1"/>
              </p:cNvSpPr>
              <p:nvPr/>
            </p:nvSpPr>
            <p:spPr>
              <a:xfrm>
                <a:off x="0" y="4903794"/>
                <a:ext cx="12192124" cy="1968552"/>
              </a:xfrm>
              <a:prstGeom prst="rect">
                <a:avLst/>
              </a:prstGeom>
              <a:blipFill>
                <a:blip r:embed="rId4"/>
                <a:stretch>
                  <a:fillRect l="-500" t="-1548" r="-500" b="-4334"/>
                </a:stretch>
              </a:blipFill>
            </p:spPr>
            <p:txBody>
              <a:bodyPr/>
              <a:lstStyle/>
              <a:p>
                <a:r>
                  <a:rPr lang="fr-FR">
                    <a:noFill/>
                  </a:rPr>
                  <a:t> </a:t>
                </a:r>
              </a:p>
            </p:txBody>
          </p:sp>
        </mc:Fallback>
      </mc:AlternateContent>
    </p:spTree>
    <p:extLst>
      <p:ext uri="{BB962C8B-B14F-4D97-AF65-F5344CB8AC3E}">
        <p14:creationId xmlns:p14="http://schemas.microsoft.com/office/powerpoint/2010/main" val="1259434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B9C84D6A-1D09-9E31-D362-33C92E2F837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D3D131D-0F4D-D1C9-9D76-D3BE6F3C031F}"/>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pic>
        <p:nvPicPr>
          <p:cNvPr id="2" name="Image 1">
            <a:extLst>
              <a:ext uri="{FF2B5EF4-FFF2-40B4-BE49-F238E27FC236}">
                <a16:creationId xmlns:a16="http://schemas.microsoft.com/office/drawing/2014/main" id="{7E08A256-2ED2-E1D7-F8B9-1E1AFB80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2643" y="241790"/>
            <a:ext cx="3609745" cy="2258646"/>
          </a:xfrm>
          <a:prstGeom prst="rect">
            <a:avLst/>
          </a:prstGeom>
        </p:spPr>
      </p:pic>
      <p:sp>
        <p:nvSpPr>
          <p:cNvPr id="5" name="ZoneTexte 4">
            <a:extLst>
              <a:ext uri="{FF2B5EF4-FFF2-40B4-BE49-F238E27FC236}">
                <a16:creationId xmlns:a16="http://schemas.microsoft.com/office/drawing/2014/main" id="{0CC587B7-8FFF-DC81-BC84-85F39848C29D}"/>
              </a:ext>
            </a:extLst>
          </p:cNvPr>
          <p:cNvSpPr txBox="1"/>
          <p:nvPr/>
        </p:nvSpPr>
        <p:spPr>
          <a:xfrm>
            <a:off x="-1" y="0"/>
            <a:ext cx="8423032" cy="2657074"/>
          </a:xfrm>
          <a:prstGeom prst="rect">
            <a:avLst/>
          </a:prstGeom>
          <a:noFill/>
        </p:spPr>
        <p:txBody>
          <a:bodyPr wrap="square">
            <a:spAutoFit/>
          </a:bodyPr>
          <a:lstStyle/>
          <a:p>
            <a:pPr algn="just">
              <a:lnSpc>
                <a:spcPct val="107000"/>
              </a:lnSpc>
              <a:spcAft>
                <a:spcPts val="800"/>
              </a:spcAft>
            </a:pPr>
            <a:r>
              <a:rPr lang="fr-FR" sz="18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On se propose de déterminer la valeur de la vitesse de propagation des ultrasons dans l'air.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Un émetteur et un récepteur de salves ultrasonores sont placés face à face, à une distance d=84,0cm et sont connectés à un oscilloscope numérique.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On obtient les courbes ci-contre.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41B60281-39BD-D79E-8956-8744FFEF9155}"/>
                  </a:ext>
                </a:extLst>
              </p:cNvPr>
              <p:cNvSpPr txBox="1"/>
              <p:nvPr/>
            </p:nvSpPr>
            <p:spPr>
              <a:xfrm>
                <a:off x="0" y="2504826"/>
                <a:ext cx="12192000" cy="4540282"/>
              </a:xfrm>
              <a:prstGeom prst="rect">
                <a:avLst/>
              </a:prstGeom>
              <a:noFill/>
            </p:spPr>
            <p:txBody>
              <a:bodyPr wrap="square">
                <a:spAutoFit/>
              </a:bodyPr>
              <a:lstStyle/>
              <a:p>
                <a:pPr marL="800100" lvl="1" indent="-342900" algn="just">
                  <a:lnSpc>
                    <a:spcPct val="107000"/>
                  </a:lnSpc>
                  <a:buFont typeface="Symbol" panose="05050102010706020507" pitchFamily="18" charset="2"/>
                  <a:buChar char=""/>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Que se passe-t-il aux instants repérés par les points A et B sur les courbes?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Calculer la vitesse de propagation des ondes ultrasonores dans les conditions de l'expérience.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 vitesse du son dans l'air est de V</a:t>
                </a:r>
                <a:r>
                  <a:rPr lang="fr-FR" sz="2000"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air</a:t>
                </a: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=340m/s. Comparer la valeur calculée à cette valeur.</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 point A correspond au début de l’émission de la salve ultrasonore et le point B correspond au début de la réception de cette salve. La vitesse des ondes ultrasonores est:</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V</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d</m:t>
                          </m:r>
                        </m:num>
                        <m:den>
                          <m:r>
                            <m:rPr>
                              <m:nor/>
                            </m:rPr>
                            <a:rPr lang="fr-FR" sz="2000" i="1">
                              <a:solidFill>
                                <a:schemeClr val="tx1"/>
                              </a:solidFill>
                              <a:effectLst/>
                              <a:latin typeface="Symbol" panose="05050102010706020507" pitchFamily="18" charset="2"/>
                              <a:ea typeface="Calibri" panose="020F0502020204030204" pitchFamily="34" charset="0"/>
                              <a:cs typeface="Times New Roman" panose="02020603050405020304" pitchFamily="18" charset="0"/>
                            </a:rPr>
                            <m:t>D</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t</m:t>
                          </m:r>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0,840</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2,5.</m:t>
                          </m:r>
                          <m:sSup>
                            <m:sSup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m:t>
                              </m:r>
                            </m:sup>
                          </m:sSup>
                        </m:den>
                      </m:f>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 = 336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sSup>
                        <m:sSup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s</m:t>
                          </m:r>
                        </m:e>
                        <m:sup>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m:t>
                          </m:r>
                        </m:sup>
                      </m:sSup>
                    </m:oMath>
                  </m:oMathPara>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Les deux valeurs sont très proches. On peut effectuer un calcul d'erreur relative: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Erreur</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100</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air</m:t>
                              </m:r>
                            </m:sub>
                          </m:sSub>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V</m:t>
                          </m:r>
                        </m:num>
                        <m:den>
                          <m:sSub>
                            <m:sSub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V</m:t>
                              </m:r>
                            </m:e>
                            <m:sub>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air</m:t>
                              </m:r>
                            </m:sub>
                          </m:sSub>
                        </m:den>
                      </m:f>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100</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340</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336</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340</m:t>
                          </m:r>
                        </m:den>
                      </m:f>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1,2</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oMath>
                  </m:oMathPara>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ZoneTexte 6">
                <a:extLst>
                  <a:ext uri="{FF2B5EF4-FFF2-40B4-BE49-F238E27FC236}">
                    <a16:creationId xmlns:a16="http://schemas.microsoft.com/office/drawing/2014/main" id="{41B60281-39BD-D79E-8956-8744FFEF9155}"/>
                  </a:ext>
                </a:extLst>
              </p:cNvPr>
              <p:cNvSpPr txBox="1">
                <a:spLocks noRot="1" noChangeAspect="1" noMove="1" noResize="1" noEditPoints="1" noAdjustHandles="1" noChangeArrowheads="1" noChangeShapeType="1" noTextEdit="1"/>
              </p:cNvSpPr>
              <p:nvPr/>
            </p:nvSpPr>
            <p:spPr>
              <a:xfrm>
                <a:off x="0" y="2504826"/>
                <a:ext cx="12192000" cy="4540282"/>
              </a:xfrm>
              <a:prstGeom prst="rect">
                <a:avLst/>
              </a:prstGeom>
              <a:blipFill>
                <a:blip r:embed="rId4"/>
                <a:stretch>
                  <a:fillRect l="-500" t="-1074" r="-500"/>
                </a:stretch>
              </a:blipFill>
            </p:spPr>
            <p:txBody>
              <a:bodyPr/>
              <a:lstStyle/>
              <a:p>
                <a:r>
                  <a:rPr lang="fr-FR">
                    <a:noFill/>
                  </a:rPr>
                  <a:t> </a:t>
                </a:r>
              </a:p>
            </p:txBody>
          </p:sp>
        </mc:Fallback>
      </mc:AlternateContent>
    </p:spTree>
    <p:extLst>
      <p:ext uri="{BB962C8B-B14F-4D97-AF65-F5344CB8AC3E}">
        <p14:creationId xmlns:p14="http://schemas.microsoft.com/office/powerpoint/2010/main" val="375007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a:extLst>
            <a:ext uri="{FF2B5EF4-FFF2-40B4-BE49-F238E27FC236}">
              <a16:creationId xmlns:a16="http://schemas.microsoft.com/office/drawing/2014/main" id="{DBABD640-F833-4599-A6F2-93E550095E7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38B3154-5018-FD76-2470-9BA1A69D1F10}"/>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pic>
        <p:nvPicPr>
          <p:cNvPr id="2" name="Image 1">
            <a:extLst>
              <a:ext uri="{FF2B5EF4-FFF2-40B4-BE49-F238E27FC236}">
                <a16:creationId xmlns:a16="http://schemas.microsoft.com/office/drawing/2014/main" id="{6E5D47C3-2D5A-8881-F201-7510D72EE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165" y="448456"/>
            <a:ext cx="3883269" cy="2664663"/>
          </a:xfrm>
          <a:prstGeom prst="rect">
            <a:avLst/>
          </a:prstGeom>
        </p:spPr>
      </p:pic>
      <p:sp>
        <p:nvSpPr>
          <p:cNvPr id="5" name="ZoneTexte 4">
            <a:extLst>
              <a:ext uri="{FF2B5EF4-FFF2-40B4-BE49-F238E27FC236}">
                <a16:creationId xmlns:a16="http://schemas.microsoft.com/office/drawing/2014/main" id="{4A06BBE6-A569-496E-E784-F8815659EAA8}"/>
              </a:ext>
            </a:extLst>
          </p:cNvPr>
          <p:cNvSpPr txBox="1"/>
          <p:nvPr/>
        </p:nvSpPr>
        <p:spPr>
          <a:xfrm>
            <a:off x="-1" y="0"/>
            <a:ext cx="8229601" cy="3247364"/>
          </a:xfrm>
          <a:prstGeom prst="rect">
            <a:avLst/>
          </a:prstGeom>
          <a:noFill/>
        </p:spPr>
        <p:txBody>
          <a:bodyPr wrap="square">
            <a:spAutoFit/>
          </a:bodyPr>
          <a:lstStyle/>
          <a:p>
            <a:pPr algn="just">
              <a:lnSpc>
                <a:spcPct val="107000"/>
              </a:lnSpc>
              <a:spcAft>
                <a:spcPts val="800"/>
              </a:spcAft>
            </a:pPr>
            <a:r>
              <a:rPr lang="fr-FR" sz="18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Exercice 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a représenté, sur le graphique ci-dessous, l'évolution de la vitesse de propagation d'un signal sonore dans l'air en fonction de la température 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Comment évolue la valeur de la vitesse de propagation d'un signal sonore dans l'air en fonction de la température?</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Déterminer la valeur de la vitesse de propagation du son dans l'air à une température de 22°C.</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Modéliser, par une fonction affine du type y = </a:t>
            </a:r>
            <a:r>
              <a:rPr lang="fr-FR" sz="1800"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a.x</a:t>
            </a: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b, l'évolution de la valeur de la vitesse du son dans l'air en fonction de la température.</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Estimer alors la valeur de la vitesse du son dans l'air à -5°C puis à 100°C.</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28B38D60-177D-432F-4CCF-F46BDAEDE5CA}"/>
                  </a:ext>
                </a:extLst>
              </p:cNvPr>
              <p:cNvSpPr txBox="1"/>
              <p:nvPr/>
            </p:nvSpPr>
            <p:spPr>
              <a:xfrm>
                <a:off x="0" y="3247364"/>
                <a:ext cx="12192000" cy="3540393"/>
              </a:xfrm>
              <a:prstGeom prst="rect">
                <a:avLst/>
              </a:prstGeom>
              <a:noFill/>
            </p:spPr>
            <p:txBody>
              <a:bodyPr wrap="square">
                <a:spAutoFit/>
              </a:bodyPr>
              <a:lstStyle/>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 valeur de la vitesse de propagation du son augmente avec la température de l’air. Pour 22 °C on a une vitesse du son de 345 m.s</a:t>
                </a:r>
                <a:r>
                  <a:rPr lang="fr-FR" sz="2000" i="1"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On peut modéliser cette droite par une fonction affine du type y = </a:t>
                </a:r>
                <a:r>
                  <a:rPr lang="fr-FR" sz="2000" i="1" dirty="0" err="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a.x</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b. Le coefficient directeur a est donné par:</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356</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338</m:t>
                          </m:r>
                        </m:num>
                        <m:den>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40</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m:t>10</m:t>
                          </m:r>
                        </m:den>
                      </m:f>
                      <m:r>
                        <m:rPr>
                          <m:nor/>
                        </m:r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0,60</m:t>
                      </m:r>
                      <m:r>
                        <m:rPr>
                          <m:nor/>
                        </m:r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s</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m:t>
                          </m:r>
                        </m:sup>
                      </m:s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C</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m:t>
                          </m:r>
                        </m:sup>
                      </m:sSup>
                    </m:oMath>
                  </m:oMathPara>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L'ordonnées à l'origine b, se trouve par lecture graphique: b = 332 m.s</a:t>
                </a:r>
                <a:r>
                  <a:rPr lang="fr-FR" sz="2000" i="1"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D'où l'équation de la droite: V = 0,60 × T + 332</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En utilisant cette équation on trouve les vitesses  à -5°C et 100°C:</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V</a:t>
                </a:r>
                <a:r>
                  <a:rPr lang="fr-FR" sz="2000" i="1"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-5°C</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0,60 × (-5) + 332 = 329 m.s</a:t>
                </a:r>
                <a:r>
                  <a:rPr lang="fr-FR" sz="2000" i="1"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et        V</a:t>
                </a:r>
                <a:r>
                  <a:rPr lang="fr-FR" sz="2000" i="1" baseline="-25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100°C</a:t>
                </a:r>
                <a:r>
                  <a:rPr lang="fr-FR" sz="2000" i="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 0,60 × 100 + 332 = 392 m.s</a:t>
                </a:r>
                <a:r>
                  <a:rPr lang="fr-FR" sz="2000" i="1" baseline="30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-1</a:t>
                </a:r>
                <a:endParaRPr lang="fr-FR" sz="2000" dirty="0"/>
              </a:p>
            </p:txBody>
          </p:sp>
        </mc:Choice>
        <mc:Fallback>
          <p:sp>
            <p:nvSpPr>
              <p:cNvPr id="7" name="ZoneTexte 6">
                <a:extLst>
                  <a:ext uri="{FF2B5EF4-FFF2-40B4-BE49-F238E27FC236}">
                    <a16:creationId xmlns:a16="http://schemas.microsoft.com/office/drawing/2014/main" id="{28B38D60-177D-432F-4CCF-F46BDAEDE5CA}"/>
                  </a:ext>
                </a:extLst>
              </p:cNvPr>
              <p:cNvSpPr txBox="1">
                <a:spLocks noRot="1" noChangeAspect="1" noMove="1" noResize="1" noEditPoints="1" noAdjustHandles="1" noChangeArrowheads="1" noChangeShapeType="1" noTextEdit="1"/>
              </p:cNvSpPr>
              <p:nvPr/>
            </p:nvSpPr>
            <p:spPr>
              <a:xfrm>
                <a:off x="0" y="3247364"/>
                <a:ext cx="12192000" cy="3540393"/>
              </a:xfrm>
              <a:prstGeom prst="rect">
                <a:avLst/>
              </a:prstGeom>
              <a:blipFill>
                <a:blip r:embed="rId4"/>
                <a:stretch>
                  <a:fillRect l="-500" t="-1034" r="-500" b="-2241"/>
                </a:stretch>
              </a:blipFill>
            </p:spPr>
            <p:txBody>
              <a:bodyPr/>
              <a:lstStyle/>
              <a:p>
                <a:r>
                  <a:rPr lang="fr-FR">
                    <a:noFill/>
                  </a:rPr>
                  <a:t> </a:t>
                </a:r>
              </a:p>
            </p:txBody>
          </p:sp>
        </mc:Fallback>
      </mc:AlternateContent>
    </p:spTree>
    <p:extLst>
      <p:ext uri="{BB962C8B-B14F-4D97-AF65-F5344CB8AC3E}">
        <p14:creationId xmlns:p14="http://schemas.microsoft.com/office/powerpoint/2010/main" val="167573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grpSp>
        <p:nvGrpSpPr>
          <p:cNvPr id="2" name="Group 2">
            <a:extLst>
              <a:ext uri="{FF2B5EF4-FFF2-40B4-BE49-F238E27FC236}">
                <a16:creationId xmlns:a16="http://schemas.microsoft.com/office/drawing/2014/main" id="{D7605235-E44E-BB1B-6F6A-750F831C98A7}"/>
              </a:ext>
            </a:extLst>
          </p:cNvPr>
          <p:cNvGrpSpPr>
            <a:grpSpLocks/>
          </p:cNvGrpSpPr>
          <p:nvPr/>
        </p:nvGrpSpPr>
        <p:grpSpPr bwMode="auto">
          <a:xfrm>
            <a:off x="356041" y="1068422"/>
            <a:ext cx="4463950" cy="4289165"/>
            <a:chOff x="2606" y="2190"/>
            <a:chExt cx="1783" cy="1762"/>
          </a:xfrm>
        </p:grpSpPr>
        <p:grpSp>
          <p:nvGrpSpPr>
            <p:cNvPr id="5" name="Group 3">
              <a:extLst>
                <a:ext uri="{FF2B5EF4-FFF2-40B4-BE49-F238E27FC236}">
                  <a16:creationId xmlns:a16="http://schemas.microsoft.com/office/drawing/2014/main" id="{74FD7D39-27D5-25D7-12EA-06A8EE5DD45F}"/>
                </a:ext>
              </a:extLst>
            </p:cNvPr>
            <p:cNvGrpSpPr>
              <a:grpSpLocks/>
            </p:cNvGrpSpPr>
            <p:nvPr/>
          </p:nvGrpSpPr>
          <p:grpSpPr bwMode="auto">
            <a:xfrm>
              <a:off x="2728" y="2299"/>
              <a:ext cx="1653" cy="1653"/>
              <a:chOff x="5635" y="13672"/>
              <a:chExt cx="1653" cy="1653"/>
            </a:xfrm>
          </p:grpSpPr>
          <p:pic>
            <p:nvPicPr>
              <p:cNvPr id="1028" name="Picture 4">
                <a:extLst>
                  <a:ext uri="{FF2B5EF4-FFF2-40B4-BE49-F238E27FC236}">
                    <a16:creationId xmlns:a16="http://schemas.microsoft.com/office/drawing/2014/main" id="{1E3E41D3-B8B6-12B8-6ED8-B15D5EAA5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 y="14299"/>
                <a:ext cx="684" cy="65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
                <a:extLst>
                  <a:ext uri="{FF2B5EF4-FFF2-40B4-BE49-F238E27FC236}">
                    <a16:creationId xmlns:a16="http://schemas.microsoft.com/office/drawing/2014/main" id="{71F69AF4-3CF5-BD78-5EC1-3574AA24A371}"/>
                  </a:ext>
                </a:extLst>
              </p:cNvPr>
              <p:cNvSpPr>
                <a:spLocks noChangeArrowheads="1"/>
              </p:cNvSpPr>
              <p:nvPr/>
            </p:nvSpPr>
            <p:spPr bwMode="auto">
              <a:xfrm>
                <a:off x="5635" y="13957"/>
                <a:ext cx="1368" cy="1368"/>
              </a:xfrm>
              <a:prstGeom prst="ellipse">
                <a:avLst/>
              </a:prstGeom>
              <a:gradFill rotWithShape="1">
                <a:gsLst>
                  <a:gs pos="0">
                    <a:srgbClr val="33CCCC">
                      <a:alpha val="30000"/>
                    </a:srgbClr>
                  </a:gs>
                  <a:gs pos="100000">
                    <a:srgbClr val="CCFFCC">
                      <a:alpha val="30000"/>
                    </a:srgbClr>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Line 6">
                <a:extLst>
                  <a:ext uri="{FF2B5EF4-FFF2-40B4-BE49-F238E27FC236}">
                    <a16:creationId xmlns:a16="http://schemas.microsoft.com/office/drawing/2014/main" id="{D98BE35A-1757-3DB8-9930-2DCE8FC4371F}"/>
                  </a:ext>
                </a:extLst>
              </p:cNvPr>
              <p:cNvSpPr>
                <a:spLocks noChangeShapeType="1"/>
              </p:cNvSpPr>
              <p:nvPr/>
            </p:nvSpPr>
            <p:spPr bwMode="auto">
              <a:xfrm>
                <a:off x="6319" y="14641"/>
                <a:ext cx="969"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7">
                <a:extLst>
                  <a:ext uri="{FF2B5EF4-FFF2-40B4-BE49-F238E27FC236}">
                    <a16:creationId xmlns:a16="http://schemas.microsoft.com/office/drawing/2014/main" id="{773DC6EF-CDCF-0E9E-931B-6300F39992BF}"/>
                  </a:ext>
                </a:extLst>
              </p:cNvPr>
              <p:cNvSpPr>
                <a:spLocks noChangeShapeType="1"/>
              </p:cNvSpPr>
              <p:nvPr/>
            </p:nvSpPr>
            <p:spPr bwMode="auto">
              <a:xfrm flipH="1">
                <a:off x="5635" y="14641"/>
                <a:ext cx="684" cy="68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8">
                <a:extLst>
                  <a:ext uri="{FF2B5EF4-FFF2-40B4-BE49-F238E27FC236}">
                    <a16:creationId xmlns:a16="http://schemas.microsoft.com/office/drawing/2014/main" id="{3F80C819-D0E1-ADB7-0469-4A3636028FC0}"/>
                  </a:ext>
                </a:extLst>
              </p:cNvPr>
              <p:cNvSpPr>
                <a:spLocks noChangeShapeType="1"/>
              </p:cNvSpPr>
              <p:nvPr/>
            </p:nvSpPr>
            <p:spPr bwMode="auto">
              <a:xfrm flipV="1">
                <a:off x="6319" y="13672"/>
                <a:ext cx="0" cy="969"/>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aphicFrame>
          <p:nvGraphicFramePr>
            <p:cNvPr id="7" name="Objet 6">
              <a:extLst>
                <a:ext uri="{FF2B5EF4-FFF2-40B4-BE49-F238E27FC236}">
                  <a16:creationId xmlns:a16="http://schemas.microsoft.com/office/drawing/2014/main" id="{655DB968-71A0-2A26-77EE-439E4DFC7E4B}"/>
                </a:ext>
              </a:extLst>
            </p:cNvPr>
            <p:cNvGraphicFramePr>
              <a:graphicFrameLocks noChangeAspect="1"/>
            </p:cNvGraphicFramePr>
            <p:nvPr/>
          </p:nvGraphicFramePr>
          <p:xfrm>
            <a:off x="2606" y="3671"/>
            <a:ext cx="179" cy="281"/>
          </p:xfrm>
          <a:graphic>
            <a:graphicData uri="http://schemas.openxmlformats.org/presentationml/2006/ole">
              <mc:AlternateContent xmlns:mc="http://schemas.openxmlformats.org/markup-compatibility/2006">
                <mc:Choice xmlns:v="urn:schemas-microsoft-com:vml" Requires="v">
                  <p:oleObj name="Document" r:id="rId4" imgW="111880" imgH="212739" progId="Word.Document.8">
                    <p:embed/>
                  </p:oleObj>
                </mc:Choice>
                <mc:Fallback>
                  <p:oleObj name="Document" r:id="rId4" imgW="111880" imgH="212739"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 y="3671"/>
                          <a:ext cx="179"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a:extLst>
                <a:ext uri="{FF2B5EF4-FFF2-40B4-BE49-F238E27FC236}">
                  <a16:creationId xmlns:a16="http://schemas.microsoft.com/office/drawing/2014/main" id="{B810C32A-9E6B-89AA-E8C9-D9F38B301297}"/>
                </a:ext>
              </a:extLst>
            </p:cNvPr>
            <p:cNvGraphicFramePr>
              <a:graphicFrameLocks noChangeAspect="1"/>
            </p:cNvGraphicFramePr>
            <p:nvPr/>
          </p:nvGraphicFramePr>
          <p:xfrm>
            <a:off x="4210" y="3272"/>
            <a:ext cx="179" cy="281"/>
          </p:xfrm>
          <a:graphic>
            <a:graphicData uri="http://schemas.openxmlformats.org/presentationml/2006/ole">
              <mc:AlternateContent xmlns:mc="http://schemas.openxmlformats.org/markup-compatibility/2006">
                <mc:Choice xmlns:v="urn:schemas-microsoft-com:vml" Requires="v">
                  <p:oleObj name="Document" r:id="rId6" imgW="111880" imgH="212739" progId="Word.Document.8">
                    <p:embed/>
                  </p:oleObj>
                </mc:Choice>
                <mc:Fallback>
                  <p:oleObj name="Document" r:id="rId6" imgW="111880" imgH="212739" progId="Word.Document.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0" y="3272"/>
                          <a:ext cx="179"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a:extLst>
                <a:ext uri="{FF2B5EF4-FFF2-40B4-BE49-F238E27FC236}">
                  <a16:creationId xmlns:a16="http://schemas.microsoft.com/office/drawing/2014/main" id="{226EC73C-E94C-88E3-3AE4-3A25B8BD2915}"/>
                </a:ext>
              </a:extLst>
            </p:cNvPr>
            <p:cNvGraphicFramePr>
              <a:graphicFrameLocks noChangeAspect="1"/>
            </p:cNvGraphicFramePr>
            <p:nvPr/>
          </p:nvGraphicFramePr>
          <p:xfrm>
            <a:off x="3518" y="2190"/>
            <a:ext cx="179" cy="280"/>
          </p:xfrm>
          <a:graphic>
            <a:graphicData uri="http://schemas.openxmlformats.org/presentationml/2006/ole">
              <mc:AlternateContent xmlns:mc="http://schemas.openxmlformats.org/markup-compatibility/2006">
                <mc:Choice xmlns:v="urn:schemas-microsoft-com:vml" Requires="v">
                  <p:oleObj name="Document" r:id="rId8" imgW="111880" imgH="212739" progId="Word.Document.8">
                    <p:embed/>
                  </p:oleObj>
                </mc:Choice>
                <mc:Fallback>
                  <p:oleObj name="Document" r:id="rId8" imgW="111880" imgH="212739" progId="Word.Document.8">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8" y="2190"/>
                          <a:ext cx="179" cy="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Rectangle 25">
            <a:extLst>
              <a:ext uri="{FF2B5EF4-FFF2-40B4-BE49-F238E27FC236}">
                <a16:creationId xmlns:a16="http://schemas.microsoft.com/office/drawing/2014/main" id="{0440763C-69F7-5545-6973-E3766A5E988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19" name="Group 12">
            <a:extLst>
              <a:ext uri="{FF2B5EF4-FFF2-40B4-BE49-F238E27FC236}">
                <a16:creationId xmlns:a16="http://schemas.microsoft.com/office/drawing/2014/main" id="{E40D1D27-4E90-6BB5-63D8-3C406CECD96D}"/>
              </a:ext>
            </a:extLst>
          </p:cNvPr>
          <p:cNvGrpSpPr>
            <a:grpSpLocks/>
          </p:cNvGrpSpPr>
          <p:nvPr/>
        </p:nvGrpSpPr>
        <p:grpSpPr bwMode="auto">
          <a:xfrm>
            <a:off x="5322277" y="4815210"/>
            <a:ext cx="6704526" cy="1617861"/>
            <a:chOff x="3803" y="11259"/>
            <a:chExt cx="4225" cy="855"/>
          </a:xfrm>
        </p:grpSpPr>
        <p:sp>
          <p:nvSpPr>
            <p:cNvPr id="20" name="Rectangle 24">
              <a:extLst>
                <a:ext uri="{FF2B5EF4-FFF2-40B4-BE49-F238E27FC236}">
                  <a16:creationId xmlns:a16="http://schemas.microsoft.com/office/drawing/2014/main" id="{F245AF0F-8A03-5AD8-36D2-B5F37D592238}"/>
                </a:ext>
              </a:extLst>
            </p:cNvPr>
            <p:cNvSpPr>
              <a:spLocks noChangeArrowheads="1"/>
            </p:cNvSpPr>
            <p:nvPr/>
          </p:nvSpPr>
          <p:spPr bwMode="auto">
            <a:xfrm>
              <a:off x="3810" y="11658"/>
              <a:ext cx="4218" cy="45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23">
              <a:extLst>
                <a:ext uri="{FF2B5EF4-FFF2-40B4-BE49-F238E27FC236}">
                  <a16:creationId xmlns:a16="http://schemas.microsoft.com/office/drawing/2014/main" id="{509DBBC3-6C84-5B5E-95E7-397C7AEAF773}"/>
                </a:ext>
              </a:extLst>
            </p:cNvPr>
            <p:cNvSpPr>
              <a:spLocks noChangeArrowheads="1"/>
            </p:cNvSpPr>
            <p:nvPr/>
          </p:nvSpPr>
          <p:spPr bwMode="auto">
            <a:xfrm>
              <a:off x="4494" y="11658"/>
              <a:ext cx="456" cy="456"/>
            </a:xfrm>
            <a:prstGeom prst="rect">
              <a:avLst/>
            </a:prstGeom>
            <a:gradFill rotWithShape="1">
              <a:gsLst>
                <a:gs pos="0">
                  <a:srgbClr val="CCFFCC"/>
                </a:gs>
                <a:gs pos="50000">
                  <a:srgbClr val="FFFFF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22">
              <a:extLst>
                <a:ext uri="{FF2B5EF4-FFF2-40B4-BE49-F238E27FC236}">
                  <a16:creationId xmlns:a16="http://schemas.microsoft.com/office/drawing/2014/main" id="{F3A7620F-02F8-C9E1-B632-27FDC8EB997B}"/>
                </a:ext>
              </a:extLst>
            </p:cNvPr>
            <p:cNvSpPr>
              <a:spLocks noChangeArrowheads="1"/>
            </p:cNvSpPr>
            <p:nvPr/>
          </p:nvSpPr>
          <p:spPr bwMode="auto">
            <a:xfrm>
              <a:off x="4950" y="11658"/>
              <a:ext cx="456" cy="456"/>
            </a:xfrm>
            <a:prstGeom prst="rect">
              <a:avLst/>
            </a:prstGeom>
            <a:gradFill rotWithShape="1">
              <a:gsLst>
                <a:gs pos="0">
                  <a:srgbClr val="CCFFCC"/>
                </a:gs>
                <a:gs pos="50000">
                  <a:srgbClr val="008000"/>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Line 21">
              <a:extLst>
                <a:ext uri="{FF2B5EF4-FFF2-40B4-BE49-F238E27FC236}">
                  <a16:creationId xmlns:a16="http://schemas.microsoft.com/office/drawing/2014/main" id="{19AE784B-7144-5DD1-60D7-BCBE7521FB39}"/>
                </a:ext>
              </a:extLst>
            </p:cNvPr>
            <p:cNvSpPr>
              <a:spLocks noChangeShapeType="1"/>
            </p:cNvSpPr>
            <p:nvPr/>
          </p:nvSpPr>
          <p:spPr bwMode="auto">
            <a:xfrm flipV="1">
              <a:off x="5613" y="12046"/>
              <a:ext cx="2252"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20">
              <a:extLst>
                <a:ext uri="{FF2B5EF4-FFF2-40B4-BE49-F238E27FC236}">
                  <a16:creationId xmlns:a16="http://schemas.microsoft.com/office/drawing/2014/main" id="{4E0279E4-1CB0-4DEA-CED8-C060DD07BF01}"/>
                </a:ext>
              </a:extLst>
            </p:cNvPr>
            <p:cNvSpPr>
              <a:spLocks noChangeShapeType="1"/>
            </p:cNvSpPr>
            <p:nvPr/>
          </p:nvSpPr>
          <p:spPr bwMode="auto">
            <a:xfrm>
              <a:off x="3810" y="11658"/>
              <a:ext cx="42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9">
              <a:extLst>
                <a:ext uri="{FF2B5EF4-FFF2-40B4-BE49-F238E27FC236}">
                  <a16:creationId xmlns:a16="http://schemas.microsoft.com/office/drawing/2014/main" id="{216675D2-BB0E-22D7-D38F-6FFBDAD457B4}"/>
                </a:ext>
              </a:extLst>
            </p:cNvPr>
            <p:cNvSpPr>
              <a:spLocks noChangeShapeType="1"/>
            </p:cNvSpPr>
            <p:nvPr/>
          </p:nvSpPr>
          <p:spPr bwMode="auto">
            <a:xfrm>
              <a:off x="3810" y="12114"/>
              <a:ext cx="42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26" name="Objet 25">
              <a:extLst>
                <a:ext uri="{FF2B5EF4-FFF2-40B4-BE49-F238E27FC236}">
                  <a16:creationId xmlns:a16="http://schemas.microsoft.com/office/drawing/2014/main" id="{48A873A1-F8E1-FABD-49F1-63D765EF32E8}"/>
                </a:ext>
              </a:extLst>
            </p:cNvPr>
            <p:cNvGraphicFramePr>
              <a:graphicFrameLocks noChangeAspect="1"/>
            </p:cNvGraphicFramePr>
            <p:nvPr>
              <p:extLst>
                <p:ext uri="{D42A27DB-BD31-4B8C-83A1-F6EECF244321}">
                  <p14:modId xmlns:p14="http://schemas.microsoft.com/office/powerpoint/2010/main" val="1431368665"/>
                </p:ext>
              </p:extLst>
            </p:nvPr>
          </p:nvGraphicFramePr>
          <p:xfrm>
            <a:off x="5576" y="11658"/>
            <a:ext cx="2274" cy="334"/>
          </p:xfrm>
          <a:graphic>
            <a:graphicData uri="http://schemas.openxmlformats.org/presentationml/2006/ole">
              <mc:AlternateContent xmlns:mc="http://schemas.openxmlformats.org/markup-compatibility/2006">
                <mc:Choice xmlns:v="urn:schemas-microsoft-com:vml" Requires="v">
                  <p:oleObj name="Document" r:id="rId10" imgW="1436914" imgH="211015" progId="Word.Document.8">
                    <p:embed/>
                  </p:oleObj>
                </mc:Choice>
                <mc:Fallback>
                  <p:oleObj name="Document" r:id="rId10" imgW="1436914" imgH="211015" progId="Word.Document.8">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6" y="11658"/>
                          <a:ext cx="2274" cy="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t 26">
              <a:extLst>
                <a:ext uri="{FF2B5EF4-FFF2-40B4-BE49-F238E27FC236}">
                  <a16:creationId xmlns:a16="http://schemas.microsoft.com/office/drawing/2014/main" id="{D8712165-709D-FD7F-7256-00AE2B209A72}"/>
                </a:ext>
              </a:extLst>
            </p:cNvPr>
            <p:cNvGraphicFramePr>
              <a:graphicFrameLocks noChangeAspect="1"/>
            </p:cNvGraphicFramePr>
            <p:nvPr/>
          </p:nvGraphicFramePr>
          <p:xfrm>
            <a:off x="3981" y="11720"/>
            <a:ext cx="397" cy="335"/>
          </p:xfrm>
          <a:graphic>
            <a:graphicData uri="http://schemas.openxmlformats.org/presentationml/2006/ole">
              <mc:AlternateContent xmlns:mc="http://schemas.openxmlformats.org/markup-compatibility/2006">
                <mc:Choice xmlns:v="urn:schemas-microsoft-com:vml" Requires="v">
                  <p:oleObj name="Document" r:id="rId12" imgW="254000" imgH="213360" progId="Word.Document.8">
                    <p:embed/>
                  </p:oleObj>
                </mc:Choice>
                <mc:Fallback>
                  <p:oleObj name="Document" r:id="rId12" imgW="254000" imgH="213360" progId="Word.Document.8">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1" y="11720"/>
                          <a:ext cx="397" cy="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t 27">
              <a:extLst>
                <a:ext uri="{FF2B5EF4-FFF2-40B4-BE49-F238E27FC236}">
                  <a16:creationId xmlns:a16="http://schemas.microsoft.com/office/drawing/2014/main" id="{280A14B6-693D-BC8C-9D3F-EE54DC8DA079}"/>
                </a:ext>
              </a:extLst>
            </p:cNvPr>
            <p:cNvGraphicFramePr>
              <a:graphicFrameLocks noChangeAspect="1"/>
            </p:cNvGraphicFramePr>
            <p:nvPr/>
          </p:nvGraphicFramePr>
          <p:xfrm>
            <a:off x="5121" y="11259"/>
            <a:ext cx="1321" cy="281"/>
          </p:xfrm>
          <a:graphic>
            <a:graphicData uri="http://schemas.openxmlformats.org/presentationml/2006/ole">
              <mc:AlternateContent xmlns:mc="http://schemas.openxmlformats.org/markup-compatibility/2006">
                <mc:Choice xmlns:v="urn:schemas-microsoft-com:vml" Requires="v">
                  <p:oleObj name="Document" r:id="rId14" imgW="904240" imgH="213360" progId="Word.Document.8">
                    <p:embed/>
                  </p:oleObj>
                </mc:Choice>
                <mc:Fallback>
                  <p:oleObj name="Document" r:id="rId14" imgW="904240" imgH="213360" progId="Word.Document.8">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21" y="11259"/>
                          <a:ext cx="1321"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t 28">
              <a:extLst>
                <a:ext uri="{FF2B5EF4-FFF2-40B4-BE49-F238E27FC236}">
                  <a16:creationId xmlns:a16="http://schemas.microsoft.com/office/drawing/2014/main" id="{2CE00E61-F03F-481E-AE10-7150FE4BD61B}"/>
                </a:ext>
              </a:extLst>
            </p:cNvPr>
            <p:cNvGraphicFramePr>
              <a:graphicFrameLocks noChangeAspect="1"/>
            </p:cNvGraphicFramePr>
            <p:nvPr/>
          </p:nvGraphicFramePr>
          <p:xfrm>
            <a:off x="3803" y="11259"/>
            <a:ext cx="1033" cy="281"/>
          </p:xfrm>
          <a:graphic>
            <a:graphicData uri="http://schemas.openxmlformats.org/presentationml/2006/ole">
              <mc:AlternateContent xmlns:mc="http://schemas.openxmlformats.org/markup-compatibility/2006">
                <mc:Choice xmlns:v="urn:schemas-microsoft-com:vml" Requires="v">
                  <p:oleObj name="Document" r:id="rId16" imgW="723481" imgH="211015" progId="Word.Document.8">
                    <p:embed/>
                  </p:oleObj>
                </mc:Choice>
                <mc:Fallback>
                  <p:oleObj name="Document" r:id="rId16" imgW="723481" imgH="211015" progId="Word.Document.8">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3" y="11259"/>
                          <a:ext cx="1033"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Line 14">
              <a:extLst>
                <a:ext uri="{FF2B5EF4-FFF2-40B4-BE49-F238E27FC236}">
                  <a16:creationId xmlns:a16="http://schemas.microsoft.com/office/drawing/2014/main" id="{0853FEE8-14D9-7066-4F19-73CDE2740B6C}"/>
                </a:ext>
              </a:extLst>
            </p:cNvPr>
            <p:cNvSpPr>
              <a:spLocks noChangeShapeType="1"/>
            </p:cNvSpPr>
            <p:nvPr/>
          </p:nvSpPr>
          <p:spPr bwMode="auto">
            <a:xfrm>
              <a:off x="4323" y="11544"/>
              <a:ext cx="399" cy="3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3">
              <a:extLst>
                <a:ext uri="{FF2B5EF4-FFF2-40B4-BE49-F238E27FC236}">
                  <a16:creationId xmlns:a16="http://schemas.microsoft.com/office/drawing/2014/main" id="{08B180B0-EEA4-14A5-E88B-FC33ECC6472E}"/>
                </a:ext>
              </a:extLst>
            </p:cNvPr>
            <p:cNvSpPr>
              <a:spLocks noChangeShapeType="1"/>
            </p:cNvSpPr>
            <p:nvPr/>
          </p:nvSpPr>
          <p:spPr bwMode="auto">
            <a:xfrm flipH="1">
              <a:off x="5178" y="11544"/>
              <a:ext cx="570" cy="34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 name="ZoneTexte 32">
            <a:extLst>
              <a:ext uri="{FF2B5EF4-FFF2-40B4-BE49-F238E27FC236}">
                <a16:creationId xmlns:a16="http://schemas.microsoft.com/office/drawing/2014/main" id="{7B75555E-B2AF-C6CD-B78B-33F0FA64954D}"/>
              </a:ext>
            </a:extLst>
          </p:cNvPr>
          <p:cNvSpPr txBox="1"/>
          <p:nvPr/>
        </p:nvSpPr>
        <p:spPr>
          <a:xfrm>
            <a:off x="31820" y="-8542"/>
            <a:ext cx="12191999"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L'air, milieu de propagation ne se déplace pas. Il n'y a pas de transport de matière. L'air est un milieu élastique.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e 33">
            <a:extLst>
              <a:ext uri="{FF2B5EF4-FFF2-40B4-BE49-F238E27FC236}">
                <a16:creationId xmlns:a16="http://schemas.microsoft.com/office/drawing/2014/main" id="{923F32C3-6C03-E783-A6FF-802FC9D7FD8B}"/>
              </a:ext>
            </a:extLst>
          </p:cNvPr>
          <p:cNvGrpSpPr/>
          <p:nvPr/>
        </p:nvGrpSpPr>
        <p:grpSpPr>
          <a:xfrm>
            <a:off x="6530101" y="1151116"/>
            <a:ext cx="4001474" cy="3501369"/>
            <a:chOff x="72828" y="0"/>
            <a:chExt cx="2136298" cy="1970411"/>
          </a:xfrm>
        </p:grpSpPr>
        <p:pic>
          <p:nvPicPr>
            <p:cNvPr id="35" name="Image 34">
              <a:extLst>
                <a:ext uri="{FF2B5EF4-FFF2-40B4-BE49-F238E27FC236}">
                  <a16:creationId xmlns:a16="http://schemas.microsoft.com/office/drawing/2014/main" id="{68B6F4C8-00E5-49C8-4095-6035F3059E7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2828" y="0"/>
              <a:ext cx="2136298" cy="1970411"/>
            </a:xfrm>
            <a:prstGeom prst="rect">
              <a:avLst/>
            </a:prstGeom>
            <a:solidFill>
              <a:sysClr val="window" lastClr="FFFFFF"/>
            </a:solidFill>
            <a:ln>
              <a:noFill/>
            </a:ln>
          </p:spPr>
        </p:pic>
        <p:grpSp>
          <p:nvGrpSpPr>
            <p:cNvPr id="36" name="Groupe 35">
              <a:extLst>
                <a:ext uri="{FF2B5EF4-FFF2-40B4-BE49-F238E27FC236}">
                  <a16:creationId xmlns:a16="http://schemas.microsoft.com/office/drawing/2014/main" id="{B61D3856-C3DF-DCEC-7AF2-0875D6805553}"/>
                </a:ext>
              </a:extLst>
            </p:cNvPr>
            <p:cNvGrpSpPr/>
            <p:nvPr/>
          </p:nvGrpSpPr>
          <p:grpSpPr>
            <a:xfrm>
              <a:off x="72828" y="144894"/>
              <a:ext cx="1784255" cy="1600651"/>
              <a:chOff x="72828" y="-89775"/>
              <a:chExt cx="1784255" cy="1600651"/>
            </a:xfrm>
          </p:grpSpPr>
          <p:sp>
            <p:nvSpPr>
              <p:cNvPr id="37" name="Zone de texte 34">
                <a:extLst>
                  <a:ext uri="{FF2B5EF4-FFF2-40B4-BE49-F238E27FC236}">
                    <a16:creationId xmlns:a16="http://schemas.microsoft.com/office/drawing/2014/main" id="{7CAA2944-708C-872F-1432-A8BDDAEF78B2}"/>
                  </a:ext>
                </a:extLst>
              </p:cNvPr>
              <p:cNvSpPr txBox="1"/>
              <p:nvPr/>
            </p:nvSpPr>
            <p:spPr>
              <a:xfrm>
                <a:off x="72828" y="601172"/>
                <a:ext cx="318967" cy="3227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Haut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parleur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Zone de texte 37">
                <a:extLst>
                  <a:ext uri="{FF2B5EF4-FFF2-40B4-BE49-F238E27FC236}">
                    <a16:creationId xmlns:a16="http://schemas.microsoft.com/office/drawing/2014/main" id="{B43250A0-724D-973A-4CAF-123643640016}"/>
                  </a:ext>
                </a:extLst>
              </p:cNvPr>
              <p:cNvSpPr txBox="1"/>
              <p:nvPr/>
            </p:nvSpPr>
            <p:spPr>
              <a:xfrm>
                <a:off x="72828" y="-89775"/>
                <a:ext cx="780882" cy="32270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Zones de compression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Zone de texte 39">
                <a:extLst>
                  <a:ext uri="{FF2B5EF4-FFF2-40B4-BE49-F238E27FC236}">
                    <a16:creationId xmlns:a16="http://schemas.microsoft.com/office/drawing/2014/main" id="{A12E2889-5B16-8A8A-63D5-07F6A2D9CE3E}"/>
                  </a:ext>
                </a:extLst>
              </p:cNvPr>
              <p:cNvSpPr txBox="1"/>
              <p:nvPr/>
            </p:nvSpPr>
            <p:spPr>
              <a:xfrm>
                <a:off x="339865" y="1301203"/>
                <a:ext cx="590718" cy="209673"/>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Zones de dilatation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Zone de texte 40">
                <a:extLst>
                  <a:ext uri="{FF2B5EF4-FFF2-40B4-BE49-F238E27FC236}">
                    <a16:creationId xmlns:a16="http://schemas.microsoft.com/office/drawing/2014/main" id="{8EF84270-BB07-9825-9377-23713F0308B1}"/>
                  </a:ext>
                </a:extLst>
              </p:cNvPr>
              <p:cNvSpPr txBox="1"/>
              <p:nvPr/>
            </p:nvSpPr>
            <p:spPr>
              <a:xfrm>
                <a:off x="865848" y="693490"/>
                <a:ext cx="991235" cy="104775"/>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Propagation du son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1" name="Étoile : 5 branches 40">
            <a:hlinkClick r:id="rId19"/>
            <a:extLst>
              <a:ext uri="{FF2B5EF4-FFF2-40B4-BE49-F238E27FC236}">
                <a16:creationId xmlns:a16="http://schemas.microsoft.com/office/drawing/2014/main" id="{7F454ED3-383B-FE70-1C35-5AB06420200F}"/>
              </a:ext>
            </a:extLst>
          </p:cNvPr>
          <p:cNvSpPr/>
          <p:nvPr/>
        </p:nvSpPr>
        <p:spPr>
          <a:xfrm>
            <a:off x="0" y="5916131"/>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Étoile : 5 branches 41">
            <a:hlinkClick r:id="rId20"/>
            <a:extLst>
              <a:ext uri="{FF2B5EF4-FFF2-40B4-BE49-F238E27FC236}">
                <a16:creationId xmlns:a16="http://schemas.microsoft.com/office/drawing/2014/main" id="{1EB4D3D1-8179-5706-8F24-AC3D0DE592C6}"/>
              </a:ext>
            </a:extLst>
          </p:cNvPr>
          <p:cNvSpPr/>
          <p:nvPr/>
        </p:nvSpPr>
        <p:spPr>
          <a:xfrm>
            <a:off x="1013643" y="5916130"/>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459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F8544229-6D5F-6A7E-3792-FC32627B2D58}"/>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Emission et détection des ondes</a:t>
            </a:r>
            <a:endParaRPr lang="fr-FR" sz="3200" dirty="0"/>
          </a:p>
        </p:txBody>
      </p:sp>
      <p:pic>
        <p:nvPicPr>
          <p:cNvPr id="5" name="Image 4">
            <a:extLst>
              <a:ext uri="{FF2B5EF4-FFF2-40B4-BE49-F238E27FC236}">
                <a16:creationId xmlns:a16="http://schemas.microsoft.com/office/drawing/2014/main" id="{93DA5711-B944-6A89-9506-99FCD6BA05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3368" y="1929999"/>
            <a:ext cx="4985678" cy="4472098"/>
          </a:xfrm>
          <a:prstGeom prst="rect">
            <a:avLst/>
          </a:prstGeom>
          <a:solidFill>
            <a:sysClr val="window" lastClr="FFFFFF"/>
          </a:solidFill>
          <a:ln>
            <a:noFill/>
          </a:ln>
        </p:spPr>
      </p:pic>
      <p:sp>
        <p:nvSpPr>
          <p:cNvPr id="7" name="ZoneTexte 6">
            <a:extLst>
              <a:ext uri="{FF2B5EF4-FFF2-40B4-BE49-F238E27FC236}">
                <a16:creationId xmlns:a16="http://schemas.microsoft.com/office/drawing/2014/main" id="{A91FFED4-F337-4843-4396-AA51E3887F5F}"/>
              </a:ext>
            </a:extLst>
          </p:cNvPr>
          <p:cNvSpPr txBox="1"/>
          <p:nvPr/>
        </p:nvSpPr>
        <p:spPr>
          <a:xfrm>
            <a:off x="-1" y="2231984"/>
            <a:ext cx="6840415" cy="383573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membrane d'un haut-parleur comprime et dilate la couche d'air avec laquelle elle est en contact pour créer une onde sonore.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particules d’air proches de la membrane sont projetées par celle-ci. Ces particules s'entrechoquent avec les particules voisines. La zone de pression se déplace.</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Après le "choc" les particules reprennent leur position initiale.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983F640D-9CC5-C4DB-7C65-0C31CCDE8650}"/>
              </a:ext>
            </a:extLst>
          </p:cNvPr>
          <p:cNvSpPr txBox="1"/>
          <p:nvPr/>
        </p:nvSpPr>
        <p:spPr>
          <a:xfrm>
            <a:off x="0" y="640099"/>
            <a:ext cx="12192000" cy="1259512"/>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 détection d'une onde mécanique met en œuvre un capteur qui transforme une des grandeurs physiques du milieu modifiée par le passage de la perturbation en une grandeur facile à exploiter.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83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pic>
        <p:nvPicPr>
          <p:cNvPr id="2" name="Image 1" descr="Image utilisateur">
            <a:extLst>
              <a:ext uri="{FF2B5EF4-FFF2-40B4-BE49-F238E27FC236}">
                <a16:creationId xmlns:a16="http://schemas.microsoft.com/office/drawing/2014/main" id="{4F71E522-86CB-5F10-0268-8A47681F08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668" y="1843870"/>
            <a:ext cx="7100664" cy="4649005"/>
          </a:xfrm>
          <a:prstGeom prst="rect">
            <a:avLst/>
          </a:prstGeom>
          <a:noFill/>
          <a:ln>
            <a:noFill/>
          </a:ln>
        </p:spPr>
      </p:pic>
      <p:sp>
        <p:nvSpPr>
          <p:cNvPr id="5" name="ZoneTexte 4">
            <a:extLst>
              <a:ext uri="{FF2B5EF4-FFF2-40B4-BE49-F238E27FC236}">
                <a16:creationId xmlns:a16="http://schemas.microsoft.com/office/drawing/2014/main" id="{429F305F-D8DE-0BCA-AFC2-EA8BF2BEF498}"/>
              </a:ext>
            </a:extLst>
          </p:cNvPr>
          <p:cNvSpPr txBox="1"/>
          <p:nvPr/>
        </p:nvSpPr>
        <p:spPr>
          <a:xfrm>
            <a:off x="-1464" y="144832"/>
            <a:ext cx="12193464"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notre oreille, la transformation de l'énergie mécanique en énergie électrique est réalisée grâce aux cellules ciliées de la cochlée.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Étoile : 5 branches 5">
            <a:hlinkClick r:id="rId4"/>
            <a:extLst>
              <a:ext uri="{FF2B5EF4-FFF2-40B4-BE49-F238E27FC236}">
                <a16:creationId xmlns:a16="http://schemas.microsoft.com/office/drawing/2014/main" id="{BF294053-E5AB-0AF2-CDEC-C7038926A400}"/>
              </a:ext>
            </a:extLst>
          </p:cNvPr>
          <p:cNvSpPr/>
          <p:nvPr/>
        </p:nvSpPr>
        <p:spPr>
          <a:xfrm>
            <a:off x="0" y="5916131"/>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793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A528D098-BCC6-A3CD-C9B5-5081B08BA614}"/>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Célérité d'une onde</a:t>
            </a:r>
            <a:endParaRPr lang="fr-FR" sz="3200" dirty="0"/>
          </a:p>
        </p:txBody>
      </p:sp>
      <p:sp>
        <p:nvSpPr>
          <p:cNvPr id="6" name="ZoneTexte 5">
            <a:extLst>
              <a:ext uri="{FF2B5EF4-FFF2-40B4-BE49-F238E27FC236}">
                <a16:creationId xmlns:a16="http://schemas.microsoft.com/office/drawing/2014/main" id="{64FA1149-6805-10FF-CB94-317D52187A7E}"/>
              </a:ext>
            </a:extLst>
          </p:cNvPr>
          <p:cNvSpPr txBox="1"/>
          <p:nvPr/>
        </p:nvSpPr>
        <p:spPr>
          <a:xfrm>
            <a:off x="-1464" y="671643"/>
            <a:ext cx="12193464" cy="1889043"/>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On appelle célérité la vitesse de propagation de l'onde, pour la distinguer de la vitesse de déplacement d'un corps.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Si d est la distance parcourue par l'onde et </a:t>
            </a:r>
            <a:r>
              <a:rPr lang="fr-FR" sz="3200" b="1" dirty="0" err="1">
                <a:solidFill>
                  <a:srgbClr val="0070C0"/>
                </a:solidFill>
                <a:effectLst/>
                <a:latin typeface="Symbol" panose="05050102010706020507" pitchFamily="18" charset="2"/>
                <a:ea typeface="Times New Roman" panose="02020603050405020304" pitchFamily="18" charset="0"/>
                <a:cs typeface="Times New Roman" panose="02020603050405020304" pitchFamily="18" charset="0"/>
              </a:rPr>
              <a:t>D</a:t>
            </a:r>
            <a:r>
              <a:rPr lang="fr-FR" sz="24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la durée de propagation, on définit une célérité moyenne V de l'onde par la relation: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1" name="Tableau 10">
                <a:extLst>
                  <a:ext uri="{FF2B5EF4-FFF2-40B4-BE49-F238E27FC236}">
                    <a16:creationId xmlns:a16="http://schemas.microsoft.com/office/drawing/2014/main" id="{DCFAE7C9-7477-4BAD-0432-14C601FD7E3D}"/>
                  </a:ext>
                </a:extLst>
              </p:cNvPr>
              <p:cNvGraphicFramePr>
                <a:graphicFrameLocks noGrp="1"/>
              </p:cNvGraphicFramePr>
              <p:nvPr>
                <p:extLst>
                  <p:ext uri="{D42A27DB-BD31-4B8C-83A1-F6EECF244321}">
                    <p14:modId xmlns:p14="http://schemas.microsoft.com/office/powerpoint/2010/main" val="3823718926"/>
                  </p:ext>
                </p:extLst>
              </p:nvPr>
            </p:nvGraphicFramePr>
            <p:xfrm>
              <a:off x="1945299" y="2932577"/>
              <a:ext cx="8299938" cy="1478534"/>
            </p:xfrm>
            <a:graphic>
              <a:graphicData uri="http://schemas.openxmlformats.org/drawingml/2006/table">
                <a:tbl>
                  <a:tblPr>
                    <a:tableStyleId>{5C22544A-7EE6-4342-B048-85BDC9FD1C3A}</a:tableStyleId>
                  </a:tblPr>
                  <a:tblGrid>
                    <a:gridCol w="1622233">
                      <a:extLst>
                        <a:ext uri="{9D8B030D-6E8A-4147-A177-3AD203B41FA5}">
                          <a16:colId xmlns:a16="http://schemas.microsoft.com/office/drawing/2014/main" val="2014739250"/>
                        </a:ext>
                      </a:extLst>
                    </a:gridCol>
                    <a:gridCol w="6677705">
                      <a:extLst>
                        <a:ext uri="{9D8B030D-6E8A-4147-A177-3AD203B41FA5}">
                          <a16:colId xmlns:a16="http://schemas.microsoft.com/office/drawing/2014/main" val="1063773778"/>
                        </a:ext>
                      </a:extLst>
                    </a:gridCol>
                  </a:tblGrid>
                  <a:tr h="29083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b="1" smtClean="0">
                                    <a:solidFill>
                                      <a:srgbClr val="0070C0"/>
                                    </a:solidFill>
                                    <a:effectLst/>
                                    <a:latin typeface="Comic Sans MS" panose="030F0702030302020204" pitchFamily="66" charset="0"/>
                                  </a:rPr>
                                  <m:t>V</m:t>
                                </m:r>
                                <m:r>
                                  <m:rPr>
                                    <m:nor/>
                                  </m:rPr>
                                  <a:rPr lang="fr-FR" sz="3200" b="1" smtClean="0">
                                    <a:solidFill>
                                      <a:srgbClr val="0070C0"/>
                                    </a:solidFill>
                                    <a:effectLst/>
                                    <a:latin typeface="Comic Sans MS" panose="030F0702030302020204" pitchFamily="66" charset="0"/>
                                  </a:rPr>
                                  <m:t>=</m:t>
                                </m:r>
                                <m:f>
                                  <m:fPr>
                                    <m:ctrlPr>
                                      <a:rPr lang="fr-FR" sz="3200" b="1" i="1">
                                        <a:solidFill>
                                          <a:srgbClr val="0070C0"/>
                                        </a:solidFill>
                                        <a:effectLst/>
                                        <a:latin typeface="Cambria Math" panose="02040503050406030204" pitchFamily="18" charset="0"/>
                                      </a:rPr>
                                    </m:ctrlPr>
                                  </m:fPr>
                                  <m:num>
                                    <m:r>
                                      <m:rPr>
                                        <m:nor/>
                                      </m:rPr>
                                      <a:rPr lang="fr-FR" sz="3200" b="1">
                                        <a:solidFill>
                                          <a:srgbClr val="0070C0"/>
                                        </a:solidFill>
                                        <a:effectLst/>
                                        <a:latin typeface="Comic Sans MS" panose="030F0702030302020204" pitchFamily="66" charset="0"/>
                                      </a:rPr>
                                      <m:t>d</m:t>
                                    </m:r>
                                  </m:num>
                                  <m:den>
                                    <m:r>
                                      <m:rPr>
                                        <m:nor/>
                                      </m:rPr>
                                      <a:rPr lang="fr-FR" sz="3200" b="1">
                                        <a:solidFill>
                                          <a:srgbClr val="0070C0"/>
                                        </a:solidFill>
                                        <a:effectLst/>
                                        <a:latin typeface="Symbol" panose="05050102010706020507" pitchFamily="18" charset="2"/>
                                      </a:rPr>
                                      <m:t>D</m:t>
                                    </m:r>
                                    <m:r>
                                      <m:rPr>
                                        <m:nor/>
                                      </m:rPr>
                                      <a:rPr lang="fr-FR" sz="3200" b="1">
                                        <a:solidFill>
                                          <a:srgbClr val="0070C0"/>
                                        </a:solidFill>
                                        <a:effectLst/>
                                        <a:latin typeface="Comic Sans MS" panose="030F0702030302020204" pitchFamily="66" charset="0"/>
                                      </a:rPr>
                                      <m:t>t</m:t>
                                    </m:r>
                                  </m:den>
                                </m:f>
                              </m:oMath>
                            </m:oMathPara>
                          </a14:m>
                          <a:endPar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6830" marR="36830" marT="36830" marB="36830" anchor="ctr">
                        <a:lnL w="12700" cmpd="sng">
                          <a:noFill/>
                        </a:lnL>
                        <a:lnR w="12700"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400" b="1" dirty="0">
                              <a:solidFill>
                                <a:srgbClr val="0070C0"/>
                              </a:solidFill>
                              <a:effectLst/>
                              <a:latin typeface="Comic Sans MS" panose="030F0702030302020204" pitchFamily="66" charset="0"/>
                            </a:rPr>
                            <a:t>V: Vitesse en mètre par seconde (m.s</a:t>
                          </a:r>
                          <a:r>
                            <a:rPr lang="fr-FR" sz="2400" b="1" baseline="30000" dirty="0">
                              <a:solidFill>
                                <a:srgbClr val="0070C0"/>
                              </a:solidFill>
                              <a:effectLst/>
                              <a:latin typeface="Comic Sans MS" panose="030F0702030302020204" pitchFamily="66" charset="0"/>
                            </a:rPr>
                            <a:t>-1</a:t>
                          </a:r>
                          <a:r>
                            <a:rPr lang="fr-FR" sz="2400" b="1" dirty="0">
                              <a:solidFill>
                                <a:srgbClr val="0070C0"/>
                              </a:solidFill>
                              <a:effectLst/>
                              <a:latin typeface="Comic Sans MS" panose="030F0702030302020204" pitchFamily="66" charset="0"/>
                            </a:rPr>
                            <a:t>)</a:t>
                          </a:r>
                        </a:p>
                        <a:p>
                          <a:pPr algn="just">
                            <a:lnSpc>
                              <a:spcPct val="107000"/>
                            </a:lnSpc>
                            <a:spcAft>
                              <a:spcPts val="800"/>
                            </a:spcAft>
                          </a:pPr>
                          <a:r>
                            <a:rPr lang="fr-FR" sz="2400" b="1" dirty="0">
                              <a:solidFill>
                                <a:srgbClr val="0070C0"/>
                              </a:solidFill>
                              <a:effectLst/>
                              <a:latin typeface="Comic Sans MS" panose="030F0702030302020204" pitchFamily="66" charset="0"/>
                            </a:rPr>
                            <a:t>d: Distance parcourue en mètre (m)</a:t>
                          </a:r>
                        </a:p>
                        <a:p>
                          <a:pPr algn="just">
                            <a:lnSpc>
                              <a:spcPct val="107000"/>
                            </a:lnSpc>
                            <a:spcAft>
                              <a:spcPts val="800"/>
                            </a:spcAft>
                          </a:pPr>
                          <a:r>
                            <a:rPr lang="fr-FR" sz="2800" b="1" dirty="0" err="1">
                              <a:solidFill>
                                <a:srgbClr val="0070C0"/>
                              </a:solidFill>
                              <a:effectLst/>
                              <a:latin typeface="Symbol" panose="05050102010706020507" pitchFamily="18" charset="2"/>
                            </a:rPr>
                            <a:t>D</a:t>
                          </a:r>
                          <a:r>
                            <a:rPr lang="fr-FR" sz="2400" b="1" dirty="0" err="1">
                              <a:solidFill>
                                <a:srgbClr val="0070C0"/>
                              </a:solidFill>
                              <a:effectLst/>
                              <a:latin typeface="Comic Sans MS" panose="030F0702030302020204" pitchFamily="66" charset="0"/>
                            </a:rPr>
                            <a:t>t</a:t>
                          </a:r>
                          <a:r>
                            <a:rPr lang="fr-FR" sz="2400" b="1" dirty="0">
                              <a:solidFill>
                                <a:srgbClr val="0070C0"/>
                              </a:solidFill>
                              <a:effectLst/>
                              <a:latin typeface="Comic Sans MS" panose="030F0702030302020204" pitchFamily="66" charset="0"/>
                            </a:rPr>
                            <a:t>: Durée de propagation en seconde (s)</a:t>
                          </a:r>
                          <a:endPar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6830" marR="36830" marT="36830" marB="36830" anchor="ctr">
                        <a:lnL w="12700"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859004"/>
                      </a:ext>
                    </a:extLst>
                  </a:tr>
                </a:tbl>
              </a:graphicData>
            </a:graphic>
          </p:graphicFrame>
        </mc:Choice>
        <mc:Fallback>
          <p:graphicFrame>
            <p:nvGraphicFramePr>
              <p:cNvPr id="11" name="Tableau 10">
                <a:extLst>
                  <a:ext uri="{FF2B5EF4-FFF2-40B4-BE49-F238E27FC236}">
                    <a16:creationId xmlns:a16="http://schemas.microsoft.com/office/drawing/2014/main" id="{DCFAE7C9-7477-4BAD-0432-14C601FD7E3D}"/>
                  </a:ext>
                </a:extLst>
              </p:cNvPr>
              <p:cNvGraphicFramePr>
                <a:graphicFrameLocks noGrp="1"/>
              </p:cNvGraphicFramePr>
              <p:nvPr>
                <p:extLst>
                  <p:ext uri="{D42A27DB-BD31-4B8C-83A1-F6EECF244321}">
                    <p14:modId xmlns:p14="http://schemas.microsoft.com/office/powerpoint/2010/main" val="3823718926"/>
                  </p:ext>
                </p:extLst>
              </p:nvPr>
            </p:nvGraphicFramePr>
            <p:xfrm>
              <a:off x="1945299" y="2932577"/>
              <a:ext cx="8299938" cy="1478534"/>
            </p:xfrm>
            <a:graphic>
              <a:graphicData uri="http://schemas.openxmlformats.org/drawingml/2006/table">
                <a:tbl>
                  <a:tblPr>
                    <a:tableStyleId>{5C22544A-7EE6-4342-B048-85BDC9FD1C3A}</a:tableStyleId>
                  </a:tblPr>
                  <a:tblGrid>
                    <a:gridCol w="1622233">
                      <a:extLst>
                        <a:ext uri="{9D8B030D-6E8A-4147-A177-3AD203B41FA5}">
                          <a16:colId xmlns:a16="http://schemas.microsoft.com/office/drawing/2014/main" val="2014739250"/>
                        </a:ext>
                      </a:extLst>
                    </a:gridCol>
                    <a:gridCol w="6677705">
                      <a:extLst>
                        <a:ext uri="{9D8B030D-6E8A-4147-A177-3AD203B41FA5}">
                          <a16:colId xmlns:a16="http://schemas.microsoft.com/office/drawing/2014/main" val="1063773778"/>
                        </a:ext>
                      </a:extLst>
                    </a:gridCol>
                  </a:tblGrid>
                  <a:tr h="1478534">
                    <a:tc>
                      <a:txBody>
                        <a:bodyPr/>
                        <a:lstStyle/>
                        <a:p>
                          <a:endParaRPr lang="fr-FR"/>
                        </a:p>
                      </a:txBody>
                      <a:tcPr marL="36830" marR="36830" marT="36830" marB="36830" anchor="ctr">
                        <a:lnL w="12700" cmpd="sng">
                          <a:noFill/>
                        </a:lnL>
                        <a:lnR w="12700"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3292" r="-412030" b="-12346"/>
                          </a:stretch>
                        </a:blipFill>
                      </a:tcPr>
                    </a:tc>
                    <a:tc>
                      <a:txBody>
                        <a:bodyPr/>
                        <a:lstStyle/>
                        <a:p>
                          <a:pPr algn="just">
                            <a:lnSpc>
                              <a:spcPct val="107000"/>
                            </a:lnSpc>
                            <a:spcAft>
                              <a:spcPts val="800"/>
                            </a:spcAft>
                          </a:pPr>
                          <a:r>
                            <a:rPr lang="fr-FR" sz="2400" b="1" dirty="0">
                              <a:solidFill>
                                <a:srgbClr val="0070C0"/>
                              </a:solidFill>
                              <a:effectLst/>
                              <a:latin typeface="Comic Sans MS" panose="030F0702030302020204" pitchFamily="66" charset="0"/>
                            </a:rPr>
                            <a:t>V: Vitesse en mètre par seconde (m.s</a:t>
                          </a:r>
                          <a:r>
                            <a:rPr lang="fr-FR" sz="2400" b="1" baseline="30000" dirty="0">
                              <a:solidFill>
                                <a:srgbClr val="0070C0"/>
                              </a:solidFill>
                              <a:effectLst/>
                              <a:latin typeface="Comic Sans MS" panose="030F0702030302020204" pitchFamily="66" charset="0"/>
                            </a:rPr>
                            <a:t>-1</a:t>
                          </a:r>
                          <a:r>
                            <a:rPr lang="fr-FR" sz="2400" b="1" dirty="0">
                              <a:solidFill>
                                <a:srgbClr val="0070C0"/>
                              </a:solidFill>
                              <a:effectLst/>
                              <a:latin typeface="Comic Sans MS" panose="030F0702030302020204" pitchFamily="66" charset="0"/>
                            </a:rPr>
                            <a:t>)</a:t>
                          </a:r>
                        </a:p>
                        <a:p>
                          <a:pPr algn="just">
                            <a:lnSpc>
                              <a:spcPct val="107000"/>
                            </a:lnSpc>
                            <a:spcAft>
                              <a:spcPts val="800"/>
                            </a:spcAft>
                          </a:pPr>
                          <a:r>
                            <a:rPr lang="fr-FR" sz="2400" b="1" dirty="0">
                              <a:solidFill>
                                <a:srgbClr val="0070C0"/>
                              </a:solidFill>
                              <a:effectLst/>
                              <a:latin typeface="Comic Sans MS" panose="030F0702030302020204" pitchFamily="66" charset="0"/>
                            </a:rPr>
                            <a:t>d: Distance parcourue en mètre (m)</a:t>
                          </a:r>
                        </a:p>
                        <a:p>
                          <a:pPr algn="just">
                            <a:lnSpc>
                              <a:spcPct val="107000"/>
                            </a:lnSpc>
                            <a:spcAft>
                              <a:spcPts val="800"/>
                            </a:spcAft>
                          </a:pPr>
                          <a:r>
                            <a:rPr lang="fr-FR" sz="2800" b="1" dirty="0" err="1">
                              <a:solidFill>
                                <a:srgbClr val="0070C0"/>
                              </a:solidFill>
                              <a:effectLst/>
                              <a:latin typeface="Symbol" panose="05050102010706020507" pitchFamily="18" charset="2"/>
                            </a:rPr>
                            <a:t>D</a:t>
                          </a:r>
                          <a:r>
                            <a:rPr lang="fr-FR" sz="2400" b="1" dirty="0" err="1">
                              <a:solidFill>
                                <a:srgbClr val="0070C0"/>
                              </a:solidFill>
                              <a:effectLst/>
                              <a:latin typeface="Comic Sans MS" panose="030F0702030302020204" pitchFamily="66" charset="0"/>
                            </a:rPr>
                            <a:t>t</a:t>
                          </a:r>
                          <a:r>
                            <a:rPr lang="fr-FR" sz="2400" b="1" dirty="0">
                              <a:solidFill>
                                <a:srgbClr val="0070C0"/>
                              </a:solidFill>
                              <a:effectLst/>
                              <a:latin typeface="Comic Sans MS" panose="030F0702030302020204" pitchFamily="66" charset="0"/>
                            </a:rPr>
                            <a:t>: Durée de propagation en seconde (s)</a:t>
                          </a:r>
                          <a:endPar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6830" marR="36830" marT="36830" marB="36830" anchor="ctr">
                        <a:lnL w="12700"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859004"/>
                      </a:ext>
                    </a:extLst>
                  </a:tr>
                </a:tbl>
              </a:graphicData>
            </a:graphic>
          </p:graphicFrame>
        </mc:Fallback>
      </mc:AlternateContent>
      <p:sp>
        <p:nvSpPr>
          <p:cNvPr id="13" name="ZoneTexte 12">
            <a:extLst>
              <a:ext uri="{FF2B5EF4-FFF2-40B4-BE49-F238E27FC236}">
                <a16:creationId xmlns:a16="http://schemas.microsoft.com/office/drawing/2014/main" id="{1C2589FD-A1C6-9D74-3951-3AE056C531B2}"/>
              </a:ext>
            </a:extLst>
          </p:cNvPr>
          <p:cNvSpPr txBox="1"/>
          <p:nvPr/>
        </p:nvSpPr>
        <p:spPr>
          <a:xfrm>
            <a:off x="-1464" y="4727744"/>
            <a:ext cx="12192000" cy="136210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Dans un milieu homogène et isotrope, la célérité d'une onde est constante.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sonore se propage plus vite dans les liquides que dans les gaz et fréquemment plus vite dans les solides que dans les liquides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Étoile : 5 branches 13">
            <a:hlinkClick r:id="rId4"/>
            <a:extLst>
              <a:ext uri="{FF2B5EF4-FFF2-40B4-BE49-F238E27FC236}">
                <a16:creationId xmlns:a16="http://schemas.microsoft.com/office/drawing/2014/main" id="{CB899863-965A-D3A3-8B47-847158B93C71}"/>
              </a:ext>
            </a:extLst>
          </p:cNvPr>
          <p:cNvSpPr/>
          <p:nvPr/>
        </p:nvSpPr>
        <p:spPr>
          <a:xfrm>
            <a:off x="11250131" y="5916131"/>
            <a:ext cx="941869" cy="9418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975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6B671647-A75C-0F90-1188-BF4964CBE0F8}"/>
              </a:ext>
            </a:extLst>
          </p:cNvPr>
          <p:cNvSpPr txBox="1"/>
          <p:nvPr/>
        </p:nvSpPr>
        <p:spPr>
          <a:xfrm>
            <a:off x="-1464" y="0"/>
            <a:ext cx="12192000" cy="553998"/>
          </a:xfrm>
          <a:prstGeom prst="rect">
            <a:avLst/>
          </a:prstGeom>
          <a:noFill/>
        </p:spPr>
        <p:txBody>
          <a:bodyPr wrap="square">
            <a:spAutoFit/>
          </a:bodyPr>
          <a:lstStyle/>
          <a:p>
            <a:pPr algn="ctr"/>
            <a:r>
              <a:rPr lang="fr-FR" sz="3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Caractéristiques des ondes mécaniques progressives périodiques</a:t>
            </a:r>
            <a:endParaRPr lang="fr-FR" sz="3000" dirty="0"/>
          </a:p>
        </p:txBody>
      </p:sp>
      <p:sp>
        <p:nvSpPr>
          <p:cNvPr id="6" name="ZoneTexte 5">
            <a:extLst>
              <a:ext uri="{FF2B5EF4-FFF2-40B4-BE49-F238E27FC236}">
                <a16:creationId xmlns:a16="http://schemas.microsoft.com/office/drawing/2014/main" id="{E94CB47C-5395-5AF2-407B-99251D0D2E64}"/>
              </a:ext>
            </a:extLst>
          </p:cNvPr>
          <p:cNvSpPr txBox="1"/>
          <p:nvPr/>
        </p:nvSpPr>
        <p:spPr>
          <a:xfrm>
            <a:off x="0" y="743996"/>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onde périodique apparaît quand la perturbation se répète, identique à elle-même, sur un intervalle de temps régulier appelé période. Visuellement, un motif se répète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E025DADA-608E-1784-718A-635E91858D43}"/>
              </a:ext>
            </a:extLst>
          </p:cNvPr>
          <p:cNvPicPr>
            <a:picLocks noChangeAspect="1"/>
          </p:cNvPicPr>
          <p:nvPr/>
        </p:nvPicPr>
        <p:blipFill>
          <a:blip r:embed="rId3"/>
          <a:stretch>
            <a:fillRect/>
          </a:stretch>
        </p:blipFill>
        <p:spPr>
          <a:xfrm>
            <a:off x="2038115" y="2031854"/>
            <a:ext cx="8115769" cy="2983914"/>
          </a:xfrm>
          <a:prstGeom prst="rect">
            <a:avLst/>
          </a:prstGeom>
        </p:spPr>
      </p:pic>
      <p:sp>
        <p:nvSpPr>
          <p:cNvPr id="9" name="ZoneTexte 8">
            <a:extLst>
              <a:ext uri="{FF2B5EF4-FFF2-40B4-BE49-F238E27FC236}">
                <a16:creationId xmlns:a16="http://schemas.microsoft.com/office/drawing/2014/main" id="{15FFF63A-DCF2-8525-6976-665B583D7B42}"/>
              </a:ext>
            </a:extLst>
          </p:cNvPr>
          <p:cNvSpPr txBox="1"/>
          <p:nvPr/>
        </p:nvSpPr>
        <p:spPr>
          <a:xfrm>
            <a:off x="0" y="5228875"/>
            <a:ext cx="12190536" cy="1259512"/>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Une onde progressive est périodique lorsque la perturbation se reproduit identique à elle-même pendant des intervalles de temps égaux, appelés période temporelle 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26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grpSp>
        <p:nvGrpSpPr>
          <p:cNvPr id="2" name="Groupe 1">
            <a:extLst>
              <a:ext uri="{FF2B5EF4-FFF2-40B4-BE49-F238E27FC236}">
                <a16:creationId xmlns:a16="http://schemas.microsoft.com/office/drawing/2014/main" id="{52C33012-53CB-5FA3-783A-4E236F6B1B0A}"/>
              </a:ext>
            </a:extLst>
          </p:cNvPr>
          <p:cNvGrpSpPr/>
          <p:nvPr/>
        </p:nvGrpSpPr>
        <p:grpSpPr>
          <a:xfrm>
            <a:off x="1888928" y="3679308"/>
            <a:ext cx="8409135" cy="3117145"/>
            <a:chOff x="0" y="0"/>
            <a:chExt cx="3611880" cy="1625600"/>
          </a:xfrm>
        </p:grpSpPr>
        <p:pic>
          <p:nvPicPr>
            <p:cNvPr id="3" name="irc_mi" descr="Résultat de recherche d'images pour &quot;son complexe&quot;">
              <a:extLst>
                <a:ext uri="{FF2B5EF4-FFF2-40B4-BE49-F238E27FC236}">
                  <a16:creationId xmlns:a16="http://schemas.microsoft.com/office/drawing/2014/main" id="{913CB867-D23A-9E8D-34C5-A7158E4977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11880" cy="1625600"/>
            </a:xfrm>
            <a:prstGeom prst="rect">
              <a:avLst/>
            </a:prstGeom>
            <a:noFill/>
            <a:ln>
              <a:noFill/>
            </a:ln>
          </p:spPr>
        </p:pic>
        <p:grpSp>
          <p:nvGrpSpPr>
            <p:cNvPr id="5" name="Groupe 4">
              <a:extLst>
                <a:ext uri="{FF2B5EF4-FFF2-40B4-BE49-F238E27FC236}">
                  <a16:creationId xmlns:a16="http://schemas.microsoft.com/office/drawing/2014/main" id="{F83688EF-D7D4-154C-0431-673D3545FEAB}"/>
                </a:ext>
              </a:extLst>
            </p:cNvPr>
            <p:cNvGrpSpPr/>
            <p:nvPr/>
          </p:nvGrpSpPr>
          <p:grpSpPr>
            <a:xfrm>
              <a:off x="484361" y="221810"/>
              <a:ext cx="1291590" cy="306398"/>
              <a:chOff x="0" y="0"/>
              <a:chExt cx="1291590" cy="306398"/>
            </a:xfrm>
          </p:grpSpPr>
          <p:cxnSp>
            <p:nvCxnSpPr>
              <p:cNvPr id="6" name="Connecteur droit avec flèche 5">
                <a:extLst>
                  <a:ext uri="{FF2B5EF4-FFF2-40B4-BE49-F238E27FC236}">
                    <a16:creationId xmlns:a16="http://schemas.microsoft.com/office/drawing/2014/main" id="{8B159A81-6087-C04F-7426-1E8E2CE3E6C9}"/>
                  </a:ext>
                </a:extLst>
              </p:cNvPr>
              <p:cNvCxnSpPr/>
              <p:nvPr/>
            </p:nvCxnSpPr>
            <p:spPr>
              <a:xfrm>
                <a:off x="0" y="72427"/>
                <a:ext cx="1291590" cy="0"/>
              </a:xfrm>
              <a:prstGeom prst="straightConnector1">
                <a:avLst/>
              </a:prstGeom>
              <a:noFill/>
              <a:ln w="19050" cap="flat" cmpd="sng" algn="ctr">
                <a:solidFill>
                  <a:srgbClr val="0000CC"/>
                </a:solidFill>
                <a:prstDash val="solid"/>
                <a:headEnd type="triangle"/>
                <a:tailEnd type="triangle"/>
              </a:ln>
              <a:effectLst/>
            </p:spPr>
          </p:cxnSp>
          <p:cxnSp>
            <p:nvCxnSpPr>
              <p:cNvPr id="7" name="Connecteur droit 6">
                <a:extLst>
                  <a:ext uri="{FF2B5EF4-FFF2-40B4-BE49-F238E27FC236}">
                    <a16:creationId xmlns:a16="http://schemas.microsoft.com/office/drawing/2014/main" id="{40D553F9-AE6E-0B01-2D46-CE7EB0E39D6D}"/>
                  </a:ext>
                </a:extLst>
              </p:cNvPr>
              <p:cNvCxnSpPr/>
              <p:nvPr/>
            </p:nvCxnSpPr>
            <p:spPr>
              <a:xfrm>
                <a:off x="9053" y="0"/>
                <a:ext cx="3810" cy="301625"/>
              </a:xfrm>
              <a:prstGeom prst="line">
                <a:avLst/>
              </a:prstGeom>
              <a:noFill/>
              <a:ln w="28575" cap="flat" cmpd="sng" algn="ctr">
                <a:solidFill>
                  <a:srgbClr val="0000CC"/>
                </a:solidFill>
                <a:prstDash val="solid"/>
              </a:ln>
              <a:effectLst/>
            </p:spPr>
          </p:cxnSp>
          <p:cxnSp>
            <p:nvCxnSpPr>
              <p:cNvPr id="8" name="Connecteur droit 7">
                <a:extLst>
                  <a:ext uri="{FF2B5EF4-FFF2-40B4-BE49-F238E27FC236}">
                    <a16:creationId xmlns:a16="http://schemas.microsoft.com/office/drawing/2014/main" id="{65300322-2C27-1A41-01FC-08E3293AA37B}"/>
                  </a:ext>
                </a:extLst>
              </p:cNvPr>
              <p:cNvCxnSpPr/>
              <p:nvPr/>
            </p:nvCxnSpPr>
            <p:spPr>
              <a:xfrm>
                <a:off x="1285592" y="4526"/>
                <a:ext cx="4138" cy="301872"/>
              </a:xfrm>
              <a:prstGeom prst="line">
                <a:avLst/>
              </a:prstGeom>
              <a:noFill/>
              <a:ln w="28575" cap="flat" cmpd="sng" algn="ctr">
                <a:solidFill>
                  <a:srgbClr val="0000CC"/>
                </a:solidFill>
                <a:prstDash val="solid"/>
              </a:ln>
              <a:effectLst/>
            </p:spPr>
          </p:cxnSp>
          <p:sp>
            <p:nvSpPr>
              <p:cNvPr id="9" name="Zone de texte 42">
                <a:extLst>
                  <a:ext uri="{FF2B5EF4-FFF2-40B4-BE49-F238E27FC236}">
                    <a16:creationId xmlns:a16="http://schemas.microsoft.com/office/drawing/2014/main" id="{A1A8E033-E0C5-86C5-774B-7689E1ECCA90}"/>
                  </a:ext>
                </a:extLst>
              </p:cNvPr>
              <p:cNvSpPr txBox="1"/>
              <p:nvPr/>
            </p:nvSpPr>
            <p:spPr>
              <a:xfrm>
                <a:off x="547734" y="45267"/>
                <a:ext cx="198603" cy="19032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1100" b="1">
                    <a:solidFill>
                      <a:srgbClr val="0000FF"/>
                    </a:solidFill>
                    <a:effectLst/>
                    <a:latin typeface="Comic Sans MS" panose="030F0702030302020204" pitchFamily="66" charset="0"/>
                    <a:ea typeface="Calibri" panose="020F0502020204030204" pitchFamily="34" charset="0"/>
                    <a:cs typeface="Times New Roman" panose="02020603050405020304" pitchFamily="18" charset="0"/>
                  </a:rPr>
                  <a:t>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ZoneTexte 10">
            <a:extLst>
              <a:ext uri="{FF2B5EF4-FFF2-40B4-BE49-F238E27FC236}">
                <a16:creationId xmlns:a16="http://schemas.microsoft.com/office/drawing/2014/main" id="{55EC1FD5-0D46-C5C8-923F-6BD0CC1CCD3B}"/>
              </a:ext>
            </a:extLst>
          </p:cNvPr>
          <p:cNvSpPr txBox="1"/>
          <p:nvPr/>
        </p:nvSpPr>
        <p:spPr>
          <a:xfrm>
            <a:off x="5008" y="0"/>
            <a:ext cx="12186992"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onde périodique de période T (exprimée en s) est aussi caractérisée par sa fréquence f (en Hertz, de symbole Hz).</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2" name="Tableau 11">
                <a:extLst>
                  <a:ext uri="{FF2B5EF4-FFF2-40B4-BE49-F238E27FC236}">
                    <a16:creationId xmlns:a16="http://schemas.microsoft.com/office/drawing/2014/main" id="{8CE7D8E5-09CE-9282-214D-F4053B0BE640}"/>
                  </a:ext>
                </a:extLst>
              </p:cNvPr>
              <p:cNvGraphicFramePr>
                <a:graphicFrameLocks noGrp="1"/>
              </p:cNvGraphicFramePr>
              <p:nvPr>
                <p:extLst>
                  <p:ext uri="{D42A27DB-BD31-4B8C-83A1-F6EECF244321}">
                    <p14:modId xmlns:p14="http://schemas.microsoft.com/office/powerpoint/2010/main" val="4029972171"/>
                  </p:ext>
                </p:extLst>
              </p:nvPr>
            </p:nvGraphicFramePr>
            <p:xfrm>
              <a:off x="2339840" y="2339410"/>
              <a:ext cx="7512319" cy="1064578"/>
            </p:xfrm>
            <a:graphic>
              <a:graphicData uri="http://schemas.openxmlformats.org/drawingml/2006/table">
                <a:tbl>
                  <a:tblPr>
                    <a:tableStyleId>{5C22544A-7EE6-4342-B048-85BDC9FD1C3A}</a:tableStyleId>
                  </a:tblPr>
                  <a:tblGrid>
                    <a:gridCol w="1837156">
                      <a:extLst>
                        <a:ext uri="{9D8B030D-6E8A-4147-A177-3AD203B41FA5}">
                          <a16:colId xmlns:a16="http://schemas.microsoft.com/office/drawing/2014/main" val="1240938048"/>
                        </a:ext>
                      </a:extLst>
                    </a:gridCol>
                    <a:gridCol w="5675163">
                      <a:extLst>
                        <a:ext uri="{9D8B030D-6E8A-4147-A177-3AD203B41FA5}">
                          <a16:colId xmlns:a16="http://schemas.microsoft.com/office/drawing/2014/main" val="3719668029"/>
                        </a:ext>
                      </a:extLst>
                    </a:gridCol>
                  </a:tblGrid>
                  <a:tr h="29083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smtClean="0">
                                    <a:solidFill>
                                      <a:srgbClr val="0070C0"/>
                                    </a:solidFill>
                                    <a:effectLst/>
                                    <a:latin typeface="Comic Sans MS" panose="030F0702030302020204" pitchFamily="66" charset="0"/>
                                  </a:rPr>
                                  <m:t>f</m:t>
                                </m:r>
                                <m:r>
                                  <m:rPr>
                                    <m:nor/>
                                  </m:rPr>
                                  <a:rPr lang="fr-FR" sz="2800" b="1" smtClean="0">
                                    <a:solidFill>
                                      <a:srgbClr val="0070C0"/>
                                    </a:solidFill>
                                    <a:effectLst/>
                                    <a:latin typeface="Comic Sans MS" panose="030F0702030302020204" pitchFamily="66" charset="0"/>
                                  </a:rPr>
                                  <m:t> = </m:t>
                                </m:r>
                                <m:f>
                                  <m:fPr>
                                    <m:ctrlPr>
                                      <a:rPr lang="fr-FR" sz="2800" b="1" i="1">
                                        <a:solidFill>
                                          <a:srgbClr val="0070C0"/>
                                        </a:solidFill>
                                        <a:effectLst/>
                                        <a:latin typeface="Cambria Math" panose="02040503050406030204" pitchFamily="18" charset="0"/>
                                      </a:rPr>
                                    </m:ctrlPr>
                                  </m:fPr>
                                  <m:num>
                                    <m:r>
                                      <m:rPr>
                                        <m:nor/>
                                      </m:rPr>
                                      <a:rPr lang="fr-FR" sz="2800" b="1">
                                        <a:solidFill>
                                          <a:srgbClr val="0070C0"/>
                                        </a:solidFill>
                                        <a:effectLst/>
                                        <a:latin typeface="Comic Sans MS" panose="030F0702030302020204" pitchFamily="66" charset="0"/>
                                      </a:rPr>
                                      <m:t>1</m:t>
                                    </m:r>
                                  </m:num>
                                  <m:den>
                                    <m:r>
                                      <m:rPr>
                                        <m:nor/>
                                      </m:rPr>
                                      <a:rPr lang="fr-FR" sz="2800" b="1">
                                        <a:solidFill>
                                          <a:srgbClr val="0070C0"/>
                                        </a:solidFill>
                                        <a:effectLst/>
                                        <a:latin typeface="Comic Sans MS" panose="030F0702030302020204" pitchFamily="66" charset="0"/>
                                      </a:rPr>
                                      <m:t>T</m:t>
                                    </m:r>
                                  </m:den>
                                </m:f>
                              </m:oMath>
                            </m:oMathPara>
                          </a14:m>
                          <a:endParaRPr lang="fr-FR" sz="28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6830" marR="36830" marT="36830" marB="36830"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400" b="1" dirty="0">
                              <a:solidFill>
                                <a:srgbClr val="0070C0"/>
                              </a:solidFill>
                              <a:effectLst/>
                              <a:latin typeface="Comic Sans MS" panose="030F0702030302020204" pitchFamily="66" charset="0"/>
                            </a:rPr>
                            <a:t>f: Fréquence en Hertz (Hz)</a:t>
                          </a:r>
                        </a:p>
                        <a:p>
                          <a:pPr algn="just">
                            <a:lnSpc>
                              <a:spcPct val="107000"/>
                            </a:lnSpc>
                            <a:spcAft>
                              <a:spcPts val="800"/>
                            </a:spcAft>
                          </a:pPr>
                          <a:r>
                            <a:rPr lang="fr-FR" sz="2400" b="1" dirty="0">
                              <a:solidFill>
                                <a:srgbClr val="0070C0"/>
                              </a:solidFill>
                              <a:effectLst/>
                              <a:latin typeface="Comic Sans MS" panose="030F0702030302020204" pitchFamily="66" charset="0"/>
                            </a:rPr>
                            <a:t>T: Période temporelle en seconde (s)</a:t>
                          </a:r>
                          <a:endPar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6830" marR="36830" marT="36830" marB="36830" anchor="ctr">
                        <a:lnL w="12700"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61766"/>
                      </a:ext>
                    </a:extLst>
                  </a:tr>
                </a:tbl>
              </a:graphicData>
            </a:graphic>
          </p:graphicFrame>
        </mc:Choice>
        <mc:Fallback>
          <p:graphicFrame>
            <p:nvGraphicFramePr>
              <p:cNvPr id="12" name="Tableau 11">
                <a:extLst>
                  <a:ext uri="{FF2B5EF4-FFF2-40B4-BE49-F238E27FC236}">
                    <a16:creationId xmlns:a16="http://schemas.microsoft.com/office/drawing/2014/main" id="{8CE7D8E5-09CE-9282-214D-F4053B0BE640}"/>
                  </a:ext>
                </a:extLst>
              </p:cNvPr>
              <p:cNvGraphicFramePr>
                <a:graphicFrameLocks noGrp="1"/>
              </p:cNvGraphicFramePr>
              <p:nvPr>
                <p:extLst>
                  <p:ext uri="{D42A27DB-BD31-4B8C-83A1-F6EECF244321}">
                    <p14:modId xmlns:p14="http://schemas.microsoft.com/office/powerpoint/2010/main" val="4029972171"/>
                  </p:ext>
                </p:extLst>
              </p:nvPr>
            </p:nvGraphicFramePr>
            <p:xfrm>
              <a:off x="2339840" y="2339410"/>
              <a:ext cx="7512319" cy="1064578"/>
            </p:xfrm>
            <a:graphic>
              <a:graphicData uri="http://schemas.openxmlformats.org/drawingml/2006/table">
                <a:tbl>
                  <a:tblPr>
                    <a:tableStyleId>{5C22544A-7EE6-4342-B048-85BDC9FD1C3A}</a:tableStyleId>
                  </a:tblPr>
                  <a:tblGrid>
                    <a:gridCol w="1837156">
                      <a:extLst>
                        <a:ext uri="{9D8B030D-6E8A-4147-A177-3AD203B41FA5}">
                          <a16:colId xmlns:a16="http://schemas.microsoft.com/office/drawing/2014/main" val="1240938048"/>
                        </a:ext>
                      </a:extLst>
                    </a:gridCol>
                    <a:gridCol w="5675163">
                      <a:extLst>
                        <a:ext uri="{9D8B030D-6E8A-4147-A177-3AD203B41FA5}">
                          <a16:colId xmlns:a16="http://schemas.microsoft.com/office/drawing/2014/main" val="3719668029"/>
                        </a:ext>
                      </a:extLst>
                    </a:gridCol>
                  </a:tblGrid>
                  <a:tr h="1064578">
                    <a:tc>
                      <a:txBody>
                        <a:bodyPr/>
                        <a:lstStyle/>
                        <a:p>
                          <a:endParaRPr lang="fr-FR"/>
                        </a:p>
                      </a:txBody>
                      <a:tcPr marL="36830" marR="36830" marT="36830" marB="36830"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r="-308609" b="-7955"/>
                          </a:stretch>
                        </a:blipFill>
                      </a:tcPr>
                    </a:tc>
                    <a:tc>
                      <a:txBody>
                        <a:bodyPr/>
                        <a:lstStyle/>
                        <a:p>
                          <a:pPr algn="just">
                            <a:lnSpc>
                              <a:spcPct val="107000"/>
                            </a:lnSpc>
                            <a:spcAft>
                              <a:spcPts val="800"/>
                            </a:spcAft>
                          </a:pPr>
                          <a:r>
                            <a:rPr lang="fr-FR" sz="2400" b="1" dirty="0">
                              <a:solidFill>
                                <a:srgbClr val="0070C0"/>
                              </a:solidFill>
                              <a:effectLst/>
                              <a:latin typeface="Comic Sans MS" panose="030F0702030302020204" pitchFamily="66" charset="0"/>
                            </a:rPr>
                            <a:t>f: Fréquence en Hertz (Hz)</a:t>
                          </a:r>
                        </a:p>
                        <a:p>
                          <a:pPr algn="just">
                            <a:lnSpc>
                              <a:spcPct val="107000"/>
                            </a:lnSpc>
                            <a:spcAft>
                              <a:spcPts val="800"/>
                            </a:spcAft>
                          </a:pPr>
                          <a:r>
                            <a:rPr lang="fr-FR" sz="2400" b="1" dirty="0">
                              <a:solidFill>
                                <a:srgbClr val="0070C0"/>
                              </a:solidFill>
                              <a:effectLst/>
                              <a:latin typeface="Comic Sans MS" panose="030F0702030302020204" pitchFamily="66" charset="0"/>
                            </a:rPr>
                            <a:t>T: Période temporelle en seconde (s)</a:t>
                          </a:r>
                          <a:endParaRPr lang="fr-FR" sz="24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36830" marR="36830" marT="36830" marB="36830" anchor="ctr">
                        <a:lnL w="12700" cap="flat" cmpd="sng" algn="ctr">
                          <a:solidFill>
                            <a:srgbClr val="0070C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61766"/>
                      </a:ext>
                    </a:extLst>
                  </a:tr>
                </a:tbl>
              </a:graphicData>
            </a:graphic>
          </p:graphicFrame>
        </mc:Fallback>
      </mc:AlternateContent>
      <p:sp>
        <p:nvSpPr>
          <p:cNvPr id="14" name="ZoneTexte 13">
            <a:extLst>
              <a:ext uri="{FF2B5EF4-FFF2-40B4-BE49-F238E27FC236}">
                <a16:creationId xmlns:a16="http://schemas.microsoft.com/office/drawing/2014/main" id="{904DCD3E-6FC2-217A-0B9F-B8887CBCC05D}"/>
              </a:ext>
            </a:extLst>
          </p:cNvPr>
          <p:cNvSpPr txBox="1"/>
          <p:nvPr/>
        </p:nvSpPr>
        <p:spPr>
          <a:xfrm>
            <a:off x="0" y="1220199"/>
            <a:ext cx="12186992"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 fréquence f de l’onde est le nombre de répétitions de la perturbation par seconde. Fréquence et période sont liées par la relation:</a:t>
            </a:r>
            <a:endPar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23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5D91EF60-98E1-36DD-5078-4A1D67F09D5E}"/>
              </a:ext>
            </a:extLst>
          </p:cNvPr>
          <p:cNvSpPr txBox="1"/>
          <p:nvPr/>
        </p:nvSpPr>
        <p:spPr>
          <a:xfrm>
            <a:off x="0" y="0"/>
            <a:ext cx="12192000"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onde périodique présente une double périodicité</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D29E31CD-21B2-1F06-ABCB-0B66DB825E7E}"/>
              </a:ext>
            </a:extLst>
          </p:cNvPr>
          <p:cNvSpPr txBox="1"/>
          <p:nvPr/>
        </p:nvSpPr>
        <p:spPr>
          <a:xfrm>
            <a:off x="0" y="832939"/>
            <a:ext cx="7649308" cy="2308324"/>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point, à un instant sur un "sommet" de l’onde périodique, est soumis régulièrement à la même perturbation: il descend, puis remonte en suivant la forme de l’onde. La durée nécessaire pour retrouver la même position est la période temporelle (notée T et exprimée en secondes).</a:t>
            </a:r>
            <a:endParaRPr lang="fr-FR" sz="2400" dirty="0"/>
          </a:p>
        </p:txBody>
      </p:sp>
      <p:pic>
        <p:nvPicPr>
          <p:cNvPr id="7" name="Image 6">
            <a:extLst>
              <a:ext uri="{FF2B5EF4-FFF2-40B4-BE49-F238E27FC236}">
                <a16:creationId xmlns:a16="http://schemas.microsoft.com/office/drawing/2014/main" id="{CBB25025-C835-99FE-CB8C-29B86B2676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20" r="12638"/>
          <a:stretch/>
        </p:blipFill>
        <p:spPr bwMode="auto">
          <a:xfrm>
            <a:off x="7714069" y="1046014"/>
            <a:ext cx="4407594" cy="1882173"/>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6A7E3B39-1C05-E60C-446D-E7AE156647D3}"/>
              </a:ext>
            </a:extLst>
          </p:cNvPr>
          <p:cNvSpPr txBox="1"/>
          <p:nvPr/>
        </p:nvSpPr>
        <p:spPr>
          <a:xfrm>
            <a:off x="-1" y="3735474"/>
            <a:ext cx="7649307" cy="251088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Deux points espacés qui suivent le même mouvement oscillent de la même façon, avec la même amplitude, en raison de la régularité de l’onde. La distance qui sépare ces points est appelée longueur d’onde ou période spatiale. On la note </a:t>
            </a:r>
            <a:r>
              <a:rPr lang="fr-FR" sz="2800" b="1"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(lambda) et elle s’exprime en mètre.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1EC9EFFC-EE9D-493D-8F2A-0C27E4D074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4069" y="3929814"/>
            <a:ext cx="4403224" cy="2038663"/>
          </a:xfrm>
          <a:prstGeom prst="rect">
            <a:avLst/>
          </a:prstGeom>
        </p:spPr>
      </p:pic>
    </p:spTree>
    <p:extLst>
      <p:ext uri="{BB962C8B-B14F-4D97-AF65-F5344CB8AC3E}">
        <p14:creationId xmlns:p14="http://schemas.microsoft.com/office/powerpoint/2010/main" val="4251042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es elements chimiques"/>
  <p:tag name="ISPRING_FIRST_PUBLI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734</TotalTime>
  <Words>2329</Words>
  <Application>Microsoft Office PowerPoint</Application>
  <PresentationFormat>Grand écran</PresentationFormat>
  <Paragraphs>229</Paragraphs>
  <Slides>25</Slides>
  <Notes>25</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3" baseType="lpstr">
      <vt:lpstr>Arial</vt:lpstr>
      <vt:lpstr>Calibri</vt:lpstr>
      <vt:lpstr>Calibri Light</vt:lpstr>
      <vt:lpstr>Cambria Math</vt:lpstr>
      <vt:lpstr>Comic Sans MS</vt:lpstr>
      <vt:lpstr>Symbol</vt:lpstr>
      <vt:lpstr>Thème Office</vt:lpstr>
      <vt:lpstr>Document Microsoft Word 97 - 2003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elements chimiques</dc:title>
  <dc:creator>Thierry Chauvet</dc:creator>
  <cp:lastModifiedBy>Thierry Chauvet</cp:lastModifiedBy>
  <cp:revision>29</cp:revision>
  <dcterms:created xsi:type="dcterms:W3CDTF">2023-08-16T14:05:36Z</dcterms:created>
  <dcterms:modified xsi:type="dcterms:W3CDTF">2024-02-04T21:03:55Z</dcterms:modified>
</cp:coreProperties>
</file>